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sldx" ContentType="application/vnd.openxmlformats-officedocument.presentationml.slid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76"/>
  </p:notesMasterIdLst>
  <p:sldIdLst>
    <p:sldId id="419" r:id="rId2"/>
    <p:sldId id="371" r:id="rId3"/>
    <p:sldId id="374" r:id="rId4"/>
    <p:sldId id="424" r:id="rId5"/>
    <p:sldId id="422" r:id="rId6"/>
    <p:sldId id="423" r:id="rId7"/>
    <p:sldId id="427" r:id="rId8"/>
    <p:sldId id="438" r:id="rId9"/>
    <p:sldId id="439" r:id="rId10"/>
    <p:sldId id="444" r:id="rId11"/>
    <p:sldId id="519" r:id="rId12"/>
    <p:sldId id="520" r:id="rId13"/>
    <p:sldId id="518" r:id="rId14"/>
    <p:sldId id="421" r:id="rId15"/>
    <p:sldId id="430" r:id="rId16"/>
    <p:sldId id="257" r:id="rId17"/>
    <p:sldId id="524" r:id="rId18"/>
    <p:sldId id="460" r:id="rId19"/>
    <p:sldId id="385" r:id="rId20"/>
    <p:sldId id="521" r:id="rId21"/>
    <p:sldId id="536" r:id="rId22"/>
    <p:sldId id="537" r:id="rId23"/>
    <p:sldId id="496" r:id="rId24"/>
    <p:sldId id="501" r:id="rId25"/>
    <p:sldId id="525" r:id="rId26"/>
    <p:sldId id="526" r:id="rId27"/>
    <p:sldId id="515" r:id="rId28"/>
    <p:sldId id="527" r:id="rId29"/>
    <p:sldId id="503" r:id="rId30"/>
    <p:sldId id="535" r:id="rId31"/>
    <p:sldId id="340" r:id="rId32"/>
    <p:sldId id="523" r:id="rId33"/>
    <p:sldId id="474" r:id="rId34"/>
    <p:sldId id="473" r:id="rId35"/>
    <p:sldId id="472" r:id="rId36"/>
    <p:sldId id="471" r:id="rId37"/>
    <p:sldId id="470" r:id="rId38"/>
    <p:sldId id="469" r:id="rId39"/>
    <p:sldId id="404" r:id="rId40"/>
    <p:sldId id="303" r:id="rId41"/>
    <p:sldId id="475" r:id="rId42"/>
    <p:sldId id="476" r:id="rId43"/>
    <p:sldId id="477" r:id="rId44"/>
    <p:sldId id="492" r:id="rId45"/>
    <p:sldId id="479" r:id="rId46"/>
    <p:sldId id="480" r:id="rId47"/>
    <p:sldId id="481" r:id="rId48"/>
    <p:sldId id="482" r:id="rId49"/>
    <p:sldId id="483" r:id="rId50"/>
    <p:sldId id="487" r:id="rId51"/>
    <p:sldId id="486" r:id="rId52"/>
    <p:sldId id="407" r:id="rId53"/>
    <p:sldId id="281" r:id="rId54"/>
    <p:sldId id="282" r:id="rId55"/>
    <p:sldId id="490" r:id="rId56"/>
    <p:sldId id="491" r:id="rId57"/>
    <p:sldId id="284" r:id="rId58"/>
    <p:sldId id="283" r:id="rId59"/>
    <p:sldId id="285" r:id="rId60"/>
    <p:sldId id="287" r:id="rId61"/>
    <p:sldId id="286" r:id="rId62"/>
    <p:sldId id="288" r:id="rId63"/>
    <p:sldId id="493" r:id="rId64"/>
    <p:sldId id="494" r:id="rId65"/>
    <p:sldId id="293" r:id="rId66"/>
    <p:sldId id="261" r:id="rId67"/>
    <p:sldId id="528" r:id="rId68"/>
    <p:sldId id="529" r:id="rId69"/>
    <p:sldId id="530" r:id="rId70"/>
    <p:sldId id="531" r:id="rId71"/>
    <p:sldId id="532" r:id="rId72"/>
    <p:sldId id="533" r:id="rId73"/>
    <p:sldId id="365" r:id="rId74"/>
    <p:sldId id="534" r:id="rId75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54A6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55" autoAdjust="0"/>
    <p:restoredTop sz="86332" autoAdjust="0"/>
  </p:normalViewPr>
  <p:slideViewPr>
    <p:cSldViewPr>
      <p:cViewPr>
        <p:scale>
          <a:sx n="93" d="100"/>
          <a:sy n="93" d="100"/>
        </p:scale>
        <p:origin x="-2142" y="-9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notesViewPr>
    <p:cSldViewPr>
      <p:cViewPr>
        <p:scale>
          <a:sx n="82" d="100"/>
          <a:sy n="82" d="100"/>
        </p:scale>
        <p:origin x="-3972" y="-63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1.sldx"/><Relationship Id="rId2" Type="http://schemas.openxmlformats.org/officeDocument/2006/relationships/vmlDrawing" Target="../drawings/vmlDrawing1.vml"/><Relationship Id="rId1" Type="http://schemas.openxmlformats.org/officeDocument/2006/relationships/theme" Target="../theme/theme2.xml"/><Relationship Id="rId4" Type="http://schemas.openxmlformats.org/officeDocument/2006/relationships/image" Target="../media/image2.e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B86C3-1EA4-439E-8C61-90C4D2B29AB3}" type="datetimeFigureOut">
              <a:rPr lang="sv-SE" smtClean="0"/>
              <a:t>2013-05-14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DA7F4-87B3-46A9-B17E-071278C2FF82}" type="slidenum">
              <a:rPr lang="sv-SE" smtClean="0"/>
              <a:t>‹#›</a:t>
            </a:fld>
            <a:endParaRPr lang="sv-SE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67719"/>
              </p:ext>
            </p:extLst>
          </p:nvPr>
        </p:nvGraphicFramePr>
        <p:xfrm>
          <a:off x="1124744" y="683568"/>
          <a:ext cx="4570413" cy="342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" name="Slide" r:id="rId3" imgW="4570415" imgH="3427327" progId="PowerPoint.Slide.12">
                  <p:embed/>
                </p:oleObj>
              </mc:Choice>
              <mc:Fallback>
                <p:oleObj name="Slide" r:id="rId3" imgW="4570415" imgH="3427327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4744" y="683568"/>
                        <a:ext cx="4570413" cy="3427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20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Microsoft Sans Serif" pitchFamily="34" charset="0"/>
                <a:cs typeface="Microsoft Sans Serif" pitchFamily="34" charset="0"/>
              </a:rPr>
              <a:t>The members of a cluster are similar colors, whereas members of the corresponding depth cluster are different depth values. </a:t>
            </a:r>
            <a:endParaRPr lang="en-US" sz="1200" dirty="0" smtClean="0">
              <a:solidFill>
                <a:prstClr val="black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Inter-view depth inconsistency </a:t>
            </a: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: If an object point with a given color is visible from N viewpoints, this point should have the same depth value in all N depth maps.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However, such points usually have different depth values in the depth cluster due to the inconsistency across multiple viewpoints. </a:t>
            </a:r>
            <a:endParaRPr lang="en-US" sz="1200" dirty="0" smtClean="0">
              <a:latin typeface="Microsoft Sans Serif" pitchFamily="34" charset="0"/>
              <a:cs typeface="Microsoft Sans Serif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669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49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5479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51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547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229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61D06-B474-4D2C-9EF7-F4D0B58737CF}" type="datetime1">
              <a:rPr lang="sv-SE" smtClean="0"/>
              <a:t>2013-05-14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935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AD0C-A4D4-4635-8D31-C66C00430A66}" type="datetime1">
              <a:rPr lang="sv-SE" smtClean="0"/>
              <a:t>2013-05-14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495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0F0B0-50E2-4EB5-929E-4FDDAD3F18E8}" type="datetime1">
              <a:rPr lang="sv-SE" smtClean="0"/>
              <a:t>2013-05-14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60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4854-92F6-4F7B-9ECD-4EDFD1F2E5A1}" type="datetime1">
              <a:rPr lang="sv-SE" smtClean="0"/>
              <a:t>2013-05-14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095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6CD2-A904-4949-9512-C6BDBDA5B832}" type="datetime1">
              <a:rPr lang="sv-SE" smtClean="0"/>
              <a:t>2013-05-14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653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1484-74F5-43AF-9075-7840AA8B8168}" type="datetime1">
              <a:rPr lang="sv-SE" smtClean="0"/>
              <a:t>2013-05-14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095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D454-FF01-4FEF-8C3A-4BEAD19328D1}" type="datetime1">
              <a:rPr lang="sv-SE" smtClean="0"/>
              <a:t>2013-05-14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756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DBF0-F585-4A87-B54C-DC56BD52610E}" type="datetime1">
              <a:rPr lang="sv-SE" smtClean="0"/>
              <a:t>2013-05-14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873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188640"/>
            <a:ext cx="9144000" cy="720080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54A6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9143999" cy="1886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8" name="Rectangle 7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 userDrawn="1"/>
        </p:nvSpPr>
        <p:spPr>
          <a:xfrm>
            <a:off x="870837" y="6413745"/>
            <a:ext cx="8252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ICASSP 2013 - Pravin Kumar Rana, A Variational Bayesian Inference Framework 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Depth Image Enhancement  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1/10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5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8069-FD12-476A-92A0-B06620CB11B0}" type="datetime1">
              <a:rPr lang="sv-SE" smtClean="0"/>
              <a:t>2013-05-14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526254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42BD-2177-40D8-AD39-A112E4470D58}" type="datetime1">
              <a:rPr lang="sv-SE" smtClean="0"/>
              <a:t>2013-05-14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015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B08AE-BC80-467A-A744-EB4AFD881C4C}" type="datetime1">
              <a:rPr lang="sv-SE" smtClean="0"/>
              <a:t>2013-05-14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182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6.jpeg"/><Relationship Id="rId12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jpeg"/><Relationship Id="rId10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.jpeg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.jpeg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43.png"/><Relationship Id="rId7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image" Target="../media/image3.jpe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3.jpeg"/><Relationship Id="rId4" Type="http://schemas.openxmlformats.org/officeDocument/2006/relationships/image" Target="../media/image6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3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Relationship Id="rId9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3.jpeg"/><Relationship Id="rId4" Type="http://schemas.openxmlformats.org/officeDocument/2006/relationships/image" Target="../media/image55.png"/><Relationship Id="rId9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3.jpeg"/><Relationship Id="rId4" Type="http://schemas.openxmlformats.org/officeDocument/2006/relationships/image" Target="../media/image55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10" Type="http://schemas.openxmlformats.org/officeDocument/2006/relationships/image" Target="../media/image10.jpeg"/><Relationship Id="rId4" Type="http://schemas.openxmlformats.org/officeDocument/2006/relationships/image" Target="../media/image6.jpeg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10" Type="http://schemas.openxmlformats.org/officeDocument/2006/relationships/image" Target="../media/image10.jpeg"/><Relationship Id="rId4" Type="http://schemas.openxmlformats.org/officeDocument/2006/relationships/image" Target="../media/image6.jpeg"/><Relationship Id="rId9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11" Type="http://schemas.openxmlformats.org/officeDocument/2006/relationships/image" Target="../media/image3.jpeg"/><Relationship Id="rId5" Type="http://schemas.openxmlformats.org/officeDocument/2006/relationships/image" Target="../media/image75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7.jpeg"/><Relationship Id="rId10" Type="http://schemas.openxmlformats.org/officeDocument/2006/relationships/image" Target="../media/image10.jpeg"/><Relationship Id="rId4" Type="http://schemas.openxmlformats.org/officeDocument/2006/relationships/image" Target="../media/image6.jpeg"/><Relationship Id="rId9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12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microsoft.com/office/2007/relationships/hdphoto" Target="../media/hdphoto1.wdp"/><Relationship Id="rId5" Type="http://schemas.openxmlformats.org/officeDocument/2006/relationships/image" Target="../media/image6.jpeg"/><Relationship Id="rId10" Type="http://schemas.openxmlformats.org/officeDocument/2006/relationships/image" Target="../media/image8.jpeg"/><Relationship Id="rId4" Type="http://schemas.openxmlformats.org/officeDocument/2006/relationships/image" Target="../media/image5.png"/><Relationship Id="rId9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jpe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11" Type="http://schemas.openxmlformats.org/officeDocument/2006/relationships/image" Target="../media/image3.jpeg"/><Relationship Id="rId5" Type="http://schemas.openxmlformats.org/officeDocument/2006/relationships/image" Target="../media/image6.jpe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3.jpe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36512" y="1323925"/>
            <a:ext cx="9166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Multiview </a:t>
            </a:r>
            <a:r>
              <a:rPr lang="sv-SE" sz="28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Depth </a:t>
            </a:r>
            <a:r>
              <a:rPr lang="sv-SE" sz="28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Map Enhancement by </a:t>
            </a:r>
          </a:p>
          <a:p>
            <a:pPr algn="ctr"/>
            <a:r>
              <a:rPr lang="en-US" sz="28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Variational Bayes </a:t>
            </a:r>
            <a:r>
              <a:rPr lang="en-US" sz="28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Inference </a:t>
            </a:r>
            <a:r>
              <a:rPr lang="en-US" sz="28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Estimation of Dirichlet Mixture Models</a:t>
            </a:r>
            <a:endParaRPr lang="en-US" sz="28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-22475" y="3220521"/>
            <a:ext cx="91583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dirty="0">
                <a:latin typeface="Microsoft Sans Serif" pitchFamily="34" charset="0"/>
                <a:cs typeface="Microsoft Sans Serif" pitchFamily="34" charset="0"/>
              </a:rPr>
              <a:t>Pravin Kumar Rana, </a:t>
            </a:r>
            <a:r>
              <a:rPr lang="sv-SE" dirty="0" smtClean="0">
                <a:latin typeface="Microsoft Sans Serif" pitchFamily="34" charset="0"/>
                <a:cs typeface="Microsoft Sans Serif" pitchFamily="34" charset="0"/>
              </a:rPr>
              <a:t>Zhanyu Ma, Jalil </a:t>
            </a:r>
            <a:r>
              <a:rPr lang="sv-SE" dirty="0">
                <a:latin typeface="Microsoft Sans Serif" pitchFamily="34" charset="0"/>
                <a:cs typeface="Microsoft Sans Serif" pitchFamily="34" charset="0"/>
              </a:rPr>
              <a:t>Taghia, and Markus </a:t>
            </a:r>
            <a:r>
              <a:rPr lang="sv-SE" dirty="0" smtClean="0">
                <a:latin typeface="Microsoft Sans Serif" pitchFamily="34" charset="0"/>
                <a:cs typeface="Microsoft Sans Serif" pitchFamily="34" charset="0"/>
              </a:rPr>
              <a:t>Flierl</a:t>
            </a:r>
          </a:p>
          <a:p>
            <a:pPr algn="ctr"/>
            <a:endParaRPr lang="sv-SE" dirty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sv-SE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School of Electrical Engineering</a:t>
            </a:r>
          </a:p>
          <a:p>
            <a:pPr algn="ctr"/>
            <a:r>
              <a:rPr lang="en-US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KTH Royal Institute of Technology</a:t>
            </a:r>
          </a:p>
          <a:p>
            <a:pPr algn="ctr"/>
            <a:r>
              <a:rPr lang="sv-SE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Stockholm, </a:t>
            </a:r>
            <a:r>
              <a:rPr lang="sv-SE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Sweden</a:t>
            </a:r>
          </a:p>
          <a:p>
            <a:pPr algn="ctr"/>
            <a:endParaRPr lang="sv-SE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endParaRPr lang="sv-SE" dirty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sv-SE" dirty="0" smtClean="0">
                <a:latin typeface="Microsoft Sans Serif" pitchFamily="34" charset="0"/>
                <a:cs typeface="Microsoft Sans Serif" pitchFamily="34" charset="0"/>
              </a:rPr>
              <a:t>May 14, 2013</a:t>
            </a:r>
            <a:endParaRPr lang="sv-SE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 dirty="0" smtClean="0">
              <a:solidFill>
                <a:sysClr val="windowText" lastClr="000000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51" y="260648"/>
            <a:ext cx="9131439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omic Sans MS" pitchFamily="66" charset="0"/>
                <a:cs typeface="Microsoft Sans Serif" pitchFamily="34" charset="0"/>
              </a:rPr>
              <a:t>IEEE International </a:t>
            </a:r>
            <a:r>
              <a:rPr lang="en-US" sz="2000" dirty="0">
                <a:solidFill>
                  <a:schemeClr val="bg1"/>
                </a:solidFill>
                <a:latin typeface="Comic Sans MS" pitchFamily="66" charset="0"/>
              </a:rPr>
              <a:t>Conference on Acoustics, Speech, and Signal Processing</a:t>
            </a:r>
            <a:endParaRPr lang="sv-SE" sz="2000" dirty="0">
              <a:solidFill>
                <a:schemeClr val="bg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4" name="Rectangle 1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5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04" y="3891761"/>
            <a:ext cx="992735" cy="6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37" y="3991666"/>
            <a:ext cx="992735" cy="6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72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97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445046" y="908720"/>
            <a:ext cx="2989684" cy="5061520"/>
            <a:chOff x="5557614" y="1368883"/>
            <a:chExt cx="2989684" cy="5061520"/>
          </a:xfrm>
        </p:grpSpPr>
        <p:pic>
          <p:nvPicPr>
            <p:cNvPr id="16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183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4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5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6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5" name="Group 174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2483768" y="378904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 smtClean="0">
                <a:solidFill>
                  <a:srgbClr val="0000FF"/>
                </a:solidFill>
                <a:latin typeface="Microsoft Sans Serif" pitchFamily="34" charset="0"/>
                <a:cs typeface="Microsoft Sans Serif" pitchFamily="34" charset="0"/>
              </a:rPr>
              <a:t>?</a:t>
            </a:r>
            <a:endParaRPr lang="en-US" sz="6000" dirty="0">
              <a:solidFill>
                <a:srgbClr val="0000FF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2305844" y="3899148"/>
            <a:ext cx="1098253" cy="788951"/>
            <a:chOff x="4535610" y="4071286"/>
            <a:chExt cx="1098253" cy="788951"/>
          </a:xfrm>
        </p:grpSpPr>
        <p:pic>
          <p:nvPicPr>
            <p:cNvPr id="75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818" y="4071286"/>
              <a:ext cx="971045" cy="68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1522" y="4124596"/>
              <a:ext cx="971045" cy="68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610" y="4171191"/>
              <a:ext cx="971045" cy="68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Rectangle 49"/>
          <p:cNvSpPr/>
          <p:nvPr/>
        </p:nvSpPr>
        <p:spPr>
          <a:xfrm>
            <a:off x="5464721" y="1333823"/>
            <a:ext cx="3679279" cy="14516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Depth pixels represent shortest distance between object points and the camera plane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To be estimated from multiview imagery</a:t>
            </a:r>
          </a:p>
        </p:txBody>
      </p:sp>
      <p:sp>
        <p:nvSpPr>
          <p:cNvPr id="52" name="Left Arrow 51"/>
          <p:cNvSpPr/>
          <p:nvPr/>
        </p:nvSpPr>
        <p:spPr>
          <a:xfrm rot="16200000">
            <a:off x="2702481" y="3485020"/>
            <a:ext cx="191222" cy="484632"/>
          </a:xfrm>
          <a:prstGeom prst="lef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3623943" y="2383521"/>
            <a:ext cx="1433063" cy="1149118"/>
            <a:chOff x="3563888" y="2383521"/>
            <a:chExt cx="1433063" cy="1149118"/>
          </a:xfrm>
        </p:grpSpPr>
        <p:sp>
          <p:nvSpPr>
            <p:cNvPr id="54" name="TextBox 53"/>
            <p:cNvSpPr txBox="1"/>
            <p:nvPr/>
          </p:nvSpPr>
          <p:spPr>
            <a:xfrm>
              <a:off x="3563888" y="2383521"/>
              <a:ext cx="1433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crosoft Sans Serif" pitchFamily="34" charset="0"/>
                  <a:cs typeface="Microsoft Sans Serif" pitchFamily="34" charset="0"/>
                </a:rPr>
                <a:t>Depth image</a:t>
              </a:r>
              <a:endParaRPr lang="en-US" sz="16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736321" y="2734751"/>
              <a:ext cx="1116022" cy="797888"/>
              <a:chOff x="2915816" y="2744276"/>
              <a:chExt cx="1116022" cy="797888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9104" y="2744276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997" y="2802174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2839705"/>
                <a:ext cx="992734" cy="702459"/>
              </a:xfrm>
              <a:prstGeom prst="rect">
                <a:avLst/>
              </a:prstGeom>
            </p:spPr>
          </p:pic>
        </p:grpSp>
      </p:grpSp>
      <p:sp>
        <p:nvSpPr>
          <p:cNvPr id="15" name="Rectangle 14"/>
          <p:cNvSpPr/>
          <p:nvPr/>
        </p:nvSpPr>
        <p:spPr>
          <a:xfrm>
            <a:off x="3434730" y="3553966"/>
            <a:ext cx="1546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3D </a:t>
            </a: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warping</a:t>
            </a:r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2" name="Left Arrow 61"/>
          <p:cNvSpPr/>
          <p:nvPr/>
        </p:nvSpPr>
        <p:spPr>
          <a:xfrm rot="16200000">
            <a:off x="3494569" y="2909505"/>
            <a:ext cx="191222" cy="484632"/>
          </a:xfrm>
          <a:prstGeom prst="leftArrow">
            <a:avLst/>
          </a:prstGeom>
          <a:solidFill>
            <a:srgbClr val="1854A6"/>
          </a:solidFill>
          <a:ln>
            <a:solidFill>
              <a:srgbClr val="1854A6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61778"/>
              </p:ext>
            </p:extLst>
          </p:nvPr>
        </p:nvGraphicFramePr>
        <p:xfrm>
          <a:off x="1057114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238954"/>
              </p:ext>
            </p:extLst>
          </p:nvPr>
        </p:nvGraphicFramePr>
        <p:xfrm>
          <a:off x="-175300" y="4680712"/>
          <a:ext cx="373918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2792"/>
                <a:gridCol w="1246396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                  </a:t>
                      </a:r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  <a:p>
                      <a:pPr algn="ctr"/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5" name="Rectangle 6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Depth image based rendering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67" name="Rectangle 66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4996952" y="2437860"/>
            <a:ext cx="583160" cy="1247525"/>
            <a:chOff x="4996952" y="2426974"/>
            <a:chExt cx="583160" cy="1247525"/>
          </a:xfrm>
        </p:grpSpPr>
        <p:sp>
          <p:nvSpPr>
            <p:cNvPr id="71" name="Rectangle 70"/>
            <p:cNvSpPr/>
            <p:nvPr/>
          </p:nvSpPr>
          <p:spPr>
            <a:xfrm rot="10800000">
              <a:off x="5121370" y="2722075"/>
              <a:ext cx="290343" cy="70620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996952" y="2426974"/>
              <a:ext cx="5831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00" dirty="0" smtClean="0">
                  <a:latin typeface="Microsoft Sans Serif" pitchFamily="34" charset="0"/>
                  <a:cs typeface="Microsoft Sans Serif" pitchFamily="34" charset="0"/>
                </a:rPr>
                <a:t>Near</a:t>
              </a:r>
              <a:endParaRPr lang="en-US" sz="1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057005" y="3428278"/>
              <a:ext cx="4077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00" dirty="0" smtClean="0">
                  <a:latin typeface="Microsoft Sans Serif" pitchFamily="34" charset="0"/>
                  <a:cs typeface="Microsoft Sans Serif" pitchFamily="34" charset="0"/>
                </a:rPr>
                <a:t>Far</a:t>
              </a:r>
              <a:endParaRPr lang="en-US" sz="1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Depth estimation</a:t>
            </a:r>
            <a:endParaRPr lang="en-US" sz="24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stimation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Reference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88039"/>
              </p:ext>
            </p:extLst>
          </p:nvPr>
        </p:nvGraphicFramePr>
        <p:xfrm>
          <a:off x="35496" y="1249710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523281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2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440537"/>
              </p:ext>
            </p:extLst>
          </p:nvPr>
        </p:nvGraphicFramePr>
        <p:xfrm>
          <a:off x="-54755" y="4978948"/>
          <a:ext cx="6093124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/>
                          </a:solidFill>
                        </a:rPr>
                        <a:t>View 3</a:t>
                      </a:r>
                      <a:endParaRPr lang="en-US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0" name="Rectangle 3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495333"/>
            <a:ext cx="3030948" cy="2483615"/>
            <a:chOff x="827584" y="1895347"/>
            <a:chExt cx="3030948" cy="2483615"/>
          </a:xfrm>
        </p:grpSpPr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226331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Comic Sans MS" pitchFamily="66" charset="0"/>
                    <a:cs typeface="Microsoft Sans Serif" pitchFamily="34" charset="0"/>
                  </a:rPr>
                  <a:t>Depth estimation 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844" y="5949280"/>
            <a:ext cx="911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0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Depth estimation</a:t>
            </a:r>
            <a:endParaRPr lang="en-US" sz="24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stimation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Reference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988039"/>
              </p:ext>
            </p:extLst>
          </p:nvPr>
        </p:nvGraphicFramePr>
        <p:xfrm>
          <a:off x="35496" y="1249710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523281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2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33804"/>
              </p:ext>
            </p:extLst>
          </p:nvPr>
        </p:nvGraphicFramePr>
        <p:xfrm>
          <a:off x="-54755" y="4978948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523281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/>
                          </a:solidFill>
                        </a:rPr>
                        <a:t>View 3</a:t>
                      </a:r>
                      <a:endParaRPr lang="en-US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bg1"/>
                          </a:solidFill>
                        </a:rPr>
                        <a:t> 4</a:t>
                      </a:r>
                      <a:endParaRPr lang="en-US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 (n+2)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0" name="Rectangle 3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423325"/>
            <a:ext cx="7509770" cy="2555623"/>
            <a:chOff x="827584" y="1823339"/>
            <a:chExt cx="7509770" cy="2555623"/>
          </a:xfrm>
        </p:grpSpPr>
        <p:cxnSp>
          <p:nvCxnSpPr>
            <p:cNvPr id="2065" name="Straight Arrow Connector 2064"/>
            <p:cNvCxnSpPr>
              <a:stCxn id="84" idx="2"/>
              <a:endCxn id="68" idx="0"/>
            </p:cNvCxnSpPr>
            <p:nvPr/>
          </p:nvCxnSpPr>
          <p:spPr>
            <a:xfrm flipH="1">
              <a:off x="6817872" y="2970241"/>
              <a:ext cx="2479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226331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66" name="Group 2065"/>
            <p:cNvGrpSpPr/>
            <p:nvPr/>
          </p:nvGrpSpPr>
          <p:grpSpPr>
            <a:xfrm>
              <a:off x="3467497" y="1823339"/>
              <a:ext cx="4869857" cy="2531240"/>
              <a:chOff x="3467497" y="2183379"/>
              <a:chExt cx="4869857" cy="2531240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1375" y="3571206"/>
                <a:ext cx="1432994" cy="1143413"/>
              </a:xfrm>
              <a:prstGeom prst="rect">
                <a:avLst/>
              </a:prstGeom>
            </p:spPr>
          </p:pic>
          <p:sp>
            <p:nvSpPr>
              <p:cNvPr id="84" name="Rounded Rectangle 83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Comic Sans MS" pitchFamily="66" charset="0"/>
                    <a:cs typeface="Microsoft Sans Serif" pitchFamily="34" charset="0"/>
                  </a:rPr>
                  <a:t>Depth estimation </a:t>
                </a:r>
              </a:p>
            </p:txBody>
          </p:sp>
          <p:cxnSp>
            <p:nvCxnSpPr>
              <p:cNvPr id="2050" name="Elbow Connector 2049"/>
              <p:cNvCxnSpPr/>
              <p:nvPr/>
            </p:nvCxnSpPr>
            <p:spPr>
              <a:xfrm rot="5400000">
                <a:off x="7642624" y="2327112"/>
                <a:ext cx="838464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2" name="Elbow Connector 2051"/>
              <p:cNvCxnSpPr/>
              <p:nvPr/>
            </p:nvCxnSpPr>
            <p:spPr>
              <a:xfrm rot="5400000">
                <a:off x="6555340" y="2448390"/>
                <a:ext cx="530024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6" name="Elbow Connector 2055"/>
              <p:cNvCxnSpPr/>
              <p:nvPr/>
            </p:nvCxnSpPr>
            <p:spPr>
              <a:xfrm rot="16200000" flipH="1">
                <a:off x="5163403" y="2330899"/>
                <a:ext cx="833945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3467497" y="4171905"/>
                <a:ext cx="22220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Estimated depth maps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  <a:latin typeface="Comic Sans MS" pitchFamily="66" charset="0"/>
                    <a:cs typeface="Microsoft Sans Serif" pitchFamily="34" charset="0"/>
                  </a:rPr>
                  <a:t>Depth estimation 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844" y="5949280"/>
            <a:ext cx="911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0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Depth estimation</a:t>
            </a:r>
            <a:endParaRPr lang="en-US" sz="24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stimation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Reference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260102"/>
              </p:ext>
            </p:extLst>
          </p:nvPr>
        </p:nvGraphicFramePr>
        <p:xfrm>
          <a:off x="35496" y="1249710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523281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2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701915"/>
              </p:ext>
            </p:extLst>
          </p:nvPr>
        </p:nvGraphicFramePr>
        <p:xfrm>
          <a:off x="-54755" y="4978948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523281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/>
                          </a:solidFill>
                        </a:rPr>
                        <a:t>View 3</a:t>
                      </a:r>
                      <a:endParaRPr lang="en-US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bg1"/>
                          </a:solidFill>
                        </a:rPr>
                        <a:t> 4</a:t>
                      </a:r>
                      <a:endParaRPr lang="en-US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 (n+2)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39" name="Group 3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0" name="Rectangle 3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27584" y="2423325"/>
            <a:ext cx="7509770" cy="2555623"/>
            <a:chOff x="827584" y="2420889"/>
            <a:chExt cx="7509770" cy="2555623"/>
          </a:xfrm>
        </p:grpSpPr>
        <p:grpSp>
          <p:nvGrpSpPr>
            <p:cNvPr id="2" name="Group 1"/>
            <p:cNvGrpSpPr/>
            <p:nvPr/>
          </p:nvGrpSpPr>
          <p:grpSpPr>
            <a:xfrm>
              <a:off x="827584" y="2420889"/>
              <a:ext cx="7509770" cy="2555623"/>
              <a:chOff x="827584" y="1823339"/>
              <a:chExt cx="7509770" cy="2555623"/>
            </a:xfrm>
          </p:grpSpPr>
          <p:cxnSp>
            <p:nvCxnSpPr>
              <p:cNvPr id="2065" name="Straight Arrow Connector 2064"/>
              <p:cNvCxnSpPr>
                <a:stCxn id="84" idx="2"/>
                <a:endCxn id="68" idx="0"/>
              </p:cNvCxnSpPr>
              <p:nvPr/>
            </p:nvCxnSpPr>
            <p:spPr>
              <a:xfrm flipH="1">
                <a:off x="6817872" y="2970241"/>
                <a:ext cx="2479" cy="2409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06" name="Picture 2" descr="C:\Pravin\Papers\EUSIPCO\2012\Poster\img\news-d-2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4963" y="3226331"/>
                <a:ext cx="1392185" cy="11526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7" name="Straight Arrow Connector 106"/>
              <p:cNvCxnSpPr>
                <a:stCxn id="102" idx="2"/>
              </p:cNvCxnSpPr>
              <p:nvPr/>
            </p:nvCxnSpPr>
            <p:spPr>
              <a:xfrm flipH="1">
                <a:off x="2339051" y="2970241"/>
                <a:ext cx="2478" cy="24092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66" name="Group 2065"/>
              <p:cNvGrpSpPr/>
              <p:nvPr/>
            </p:nvGrpSpPr>
            <p:grpSpPr>
              <a:xfrm>
                <a:off x="3450263" y="1823339"/>
                <a:ext cx="4887091" cy="2531240"/>
                <a:chOff x="3450263" y="2183379"/>
                <a:chExt cx="4887091" cy="2531240"/>
              </a:xfrm>
            </p:grpSpPr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01375" y="3571206"/>
                  <a:ext cx="1432994" cy="1143413"/>
                </a:xfrm>
                <a:prstGeom prst="rect">
                  <a:avLst/>
                </a:prstGeom>
              </p:spPr>
            </p:pic>
            <p:sp>
              <p:nvSpPr>
                <p:cNvPr id="84" name="Rounded Rectangle 83"/>
                <p:cNvSpPr/>
                <p:nvPr/>
              </p:nvSpPr>
              <p:spPr>
                <a:xfrm>
                  <a:off x="5854345" y="2713402"/>
                  <a:ext cx="1932012" cy="616879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  <a:latin typeface="Comic Sans MS" pitchFamily="66" charset="0"/>
                      <a:cs typeface="Microsoft Sans Serif" pitchFamily="34" charset="0"/>
                    </a:rPr>
                    <a:t>Depth estimation </a:t>
                  </a:r>
                </a:p>
              </p:txBody>
            </p:sp>
            <p:cxnSp>
              <p:nvCxnSpPr>
                <p:cNvPr id="2050" name="Elbow Connector 2049"/>
                <p:cNvCxnSpPr/>
                <p:nvPr/>
              </p:nvCxnSpPr>
              <p:spPr>
                <a:xfrm rot="5400000">
                  <a:off x="7642624" y="2327112"/>
                  <a:ext cx="838464" cy="550997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2" name="Elbow Connector 2051"/>
                <p:cNvCxnSpPr/>
                <p:nvPr/>
              </p:nvCxnSpPr>
              <p:spPr>
                <a:xfrm rot="5400000">
                  <a:off x="6555340" y="2448390"/>
                  <a:ext cx="530024" cy="1"/>
                </a:xfrm>
                <a:prstGeom prst="bentConnector3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6" name="Elbow Connector 2055"/>
                <p:cNvCxnSpPr/>
                <p:nvPr/>
              </p:nvCxnSpPr>
              <p:spPr>
                <a:xfrm rot="16200000" flipH="1">
                  <a:off x="5163403" y="2330899"/>
                  <a:ext cx="833945" cy="547940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0" name="TextBox 69"/>
                <p:cNvSpPr txBox="1"/>
                <p:nvPr/>
              </p:nvSpPr>
              <p:spPr>
                <a:xfrm>
                  <a:off x="3450263" y="4171905"/>
                  <a:ext cx="22220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latin typeface="Microsoft Sans Serif" pitchFamily="34" charset="0"/>
                      <a:cs typeface="Microsoft Sans Serif" pitchFamily="34" charset="0"/>
                    </a:rPr>
                    <a:t>Estimated depth maps</a:t>
                  </a:r>
                  <a:endParaRPr lang="en-US" sz="1600" dirty="0">
                    <a:latin typeface="Microsoft Sans Serif" pitchFamily="34" charset="0"/>
                    <a:cs typeface="Microsoft Sans Serif" pitchFamily="34" charset="0"/>
                  </a:endParaRPr>
                </a:p>
              </p:txBody>
            </p:sp>
          </p:grpSp>
          <p:grpSp>
            <p:nvGrpSpPr>
              <p:cNvPr id="100" name="Group 99"/>
              <p:cNvGrpSpPr/>
              <p:nvPr/>
            </p:nvGrpSpPr>
            <p:grpSpPr>
              <a:xfrm>
                <a:off x="827584" y="1895347"/>
                <a:ext cx="3030948" cy="1074894"/>
                <a:chOff x="5306406" y="2255387"/>
                <a:chExt cx="3030948" cy="1074894"/>
              </a:xfrm>
            </p:grpSpPr>
            <p:sp>
              <p:nvSpPr>
                <p:cNvPr id="102" name="Rounded Rectangle 101"/>
                <p:cNvSpPr/>
                <p:nvPr/>
              </p:nvSpPr>
              <p:spPr>
                <a:xfrm>
                  <a:off x="5854345" y="2713402"/>
                  <a:ext cx="1932012" cy="616879"/>
                </a:xfrm>
                <a:prstGeom prst="roundRect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  <a:latin typeface="Comic Sans MS" pitchFamily="66" charset="0"/>
                      <a:cs typeface="Microsoft Sans Serif" pitchFamily="34" charset="0"/>
                    </a:rPr>
                    <a:t>Depth estimation </a:t>
                  </a:r>
                </a:p>
              </p:txBody>
            </p:sp>
            <p:cxnSp>
              <p:nvCxnSpPr>
                <p:cNvPr id="103" name="Elbow Connector 102"/>
                <p:cNvCxnSpPr/>
                <p:nvPr/>
              </p:nvCxnSpPr>
              <p:spPr>
                <a:xfrm rot="5400000">
                  <a:off x="7678628" y="2363116"/>
                  <a:ext cx="766456" cy="550997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Elbow Connector 103"/>
                <p:cNvCxnSpPr/>
                <p:nvPr/>
              </p:nvCxnSpPr>
              <p:spPr>
                <a:xfrm rot="5400000">
                  <a:off x="6591344" y="2484394"/>
                  <a:ext cx="458016" cy="1"/>
                </a:xfrm>
                <a:prstGeom prst="bentConnector3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Elbow Connector 104"/>
                <p:cNvCxnSpPr/>
                <p:nvPr/>
              </p:nvCxnSpPr>
              <p:spPr>
                <a:xfrm rot="16200000" flipH="1">
                  <a:off x="5199407" y="2366903"/>
                  <a:ext cx="761937" cy="547940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" name="Oval 2"/>
            <p:cNvSpPr/>
            <p:nvPr/>
          </p:nvSpPr>
          <p:spPr>
            <a:xfrm>
              <a:off x="1907704" y="3930620"/>
              <a:ext cx="664945" cy="64807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427335" y="3930620"/>
              <a:ext cx="664945" cy="64807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>
              <a:stCxn id="3" idx="6"/>
              <a:endCxn id="45" idx="2"/>
            </p:cNvCxnSpPr>
            <p:nvPr/>
          </p:nvCxnSpPr>
          <p:spPr>
            <a:xfrm>
              <a:off x="2572649" y="4254656"/>
              <a:ext cx="385468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582797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578278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-10791" y="5373216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</a:rPr>
              <a:t>Problem</a:t>
            </a:r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: Inter-view depth inconsistency</a:t>
            </a:r>
            <a:endParaRPr lang="en-US" sz="24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844" y="5949280"/>
            <a:ext cx="911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8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Improved depth enhancement framework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0" name="Rectangle 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4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Prior work on depth enhancement</a:t>
            </a:r>
            <a:endParaRPr lang="en-US" sz="24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30" name="Content Placeholder 29"/>
          <p:cNvSpPr>
            <a:spLocks noGrp="1"/>
          </p:cNvSpPr>
          <p:nvPr>
            <p:ph sz="half" idx="1"/>
          </p:nvPr>
        </p:nvSpPr>
        <p:spPr>
          <a:xfrm>
            <a:off x="129822" y="1003944"/>
            <a:ext cx="5232061" cy="4174646"/>
          </a:xfrm>
        </p:spPr>
        <p:txBody>
          <a:bodyPr wrap="square" bIns="180000">
            <a:spAutoFit/>
          </a:bodyPr>
          <a:lstStyle/>
          <a:p>
            <a:pPr>
              <a:spcBef>
                <a:spcPts val="124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Existing methods warp depth images from multiple viewpoints to a common viewpoint  for spatial alignment </a:t>
            </a:r>
            <a:r>
              <a:rPr lang="en-US" sz="16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([1], [2])</a:t>
            </a:r>
          </a:p>
          <a:p>
            <a:pPr>
              <a:spcBef>
                <a:spcPts val="124"/>
              </a:spcBef>
              <a:spcAft>
                <a:spcPts val="1000"/>
              </a:spcAft>
              <a:buFont typeface="+mj-lt"/>
              <a:buAutoNum type="arabicPeriod"/>
            </a:pPr>
            <a:endParaRPr lang="en-US" sz="16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spcBef>
                <a:spcPts val="124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Warping errors due to the discrete values in depth maps affects enhancement algorithms negatively</a:t>
            </a:r>
          </a:p>
          <a:p>
            <a:pPr>
              <a:spcAft>
                <a:spcPts val="1000"/>
              </a:spcAft>
              <a:buFont typeface="+mj-lt"/>
              <a:buAutoNum type="arabicPeriod"/>
            </a:pPr>
            <a:endParaRPr lang="en-US" sz="1600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spcAft>
                <a:spcPts val="1000"/>
              </a:spcAft>
              <a:buFont typeface="+mj-lt"/>
              <a:buAutoNum type="arabicPeriod"/>
            </a:pP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Our approach ([3])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: </a:t>
            </a:r>
          </a:p>
          <a:p>
            <a:pPr lvl="1">
              <a:spcAft>
                <a:spcPts val="1000"/>
              </a:spcAft>
            </a:pP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E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xploiting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per-pixel associations between depth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and color from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various viewpoints </a:t>
            </a:r>
            <a:endParaRPr lang="en-US" sz="1600" dirty="0">
              <a:solidFill>
                <a:srgbClr val="0000FF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lvl="1">
              <a:spcAft>
                <a:spcPts val="1000"/>
              </a:spcAft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Use variational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Bayes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inference to classify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color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clusters in multiview imagery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361884" y="1162149"/>
            <a:ext cx="3674612" cy="2698899"/>
            <a:chOff x="4096111" y="1692040"/>
            <a:chExt cx="4956917" cy="3839903"/>
          </a:xfrm>
        </p:grpSpPr>
        <p:grpSp>
          <p:nvGrpSpPr>
            <p:cNvPr id="4108" name="Group 4107"/>
            <p:cNvGrpSpPr/>
            <p:nvPr/>
          </p:nvGrpSpPr>
          <p:grpSpPr>
            <a:xfrm>
              <a:off x="4096111" y="1692040"/>
              <a:ext cx="4796369" cy="3167972"/>
              <a:chOff x="3899545" y="1340768"/>
              <a:chExt cx="4796369" cy="3167972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6804248" y="184482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6975698" y="184482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147148" y="184482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07" name="Group 4106"/>
              <p:cNvGrpSpPr/>
              <p:nvPr/>
            </p:nvGrpSpPr>
            <p:grpSpPr>
              <a:xfrm>
                <a:off x="3899545" y="1340768"/>
                <a:ext cx="4796369" cy="3167972"/>
                <a:chOff x="3918038" y="1298304"/>
                <a:chExt cx="4796369" cy="3167972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918038" y="1298304"/>
                  <a:ext cx="4796369" cy="1109439"/>
                  <a:chOff x="-317768" y="2079769"/>
                  <a:chExt cx="9963885" cy="2070953"/>
                </a:xfrm>
              </p:grpSpPr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17768" y="2079769"/>
                    <a:ext cx="2688299" cy="2016224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21419" y="2091828"/>
                    <a:ext cx="2688299" cy="2016224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57818" y="2134498"/>
                    <a:ext cx="2688299" cy="201622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01" name="Picture 5" descr="C:\Pravin\Research\Exps\log\w2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82804" y="3026496"/>
                  <a:ext cx="1340408" cy="108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Arc 47"/>
                <p:cNvSpPr/>
                <p:nvPr/>
              </p:nvSpPr>
              <p:spPr>
                <a:xfrm>
                  <a:off x="5245009" y="2378423"/>
                  <a:ext cx="1469845" cy="1728193"/>
                </a:xfrm>
                <a:prstGeom prst="arc">
                  <a:avLst>
                    <a:gd name="adj1" fmla="val 16173129"/>
                    <a:gd name="adj2" fmla="val 0"/>
                  </a:avLst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97" name="Curved Connector 4096"/>
                <p:cNvCxnSpPr>
                  <a:stCxn id="21" idx="2"/>
                  <a:endCxn id="4101" idx="3"/>
                </p:cNvCxnSpPr>
                <p:nvPr/>
              </p:nvCxnSpPr>
              <p:spPr>
                <a:xfrm rot="5400000">
                  <a:off x="7015884" y="2515072"/>
                  <a:ext cx="1158813" cy="944155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73" name="Picture 7" descr="C:\Pravin\Research\Exps\log\w1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4650" y="3203828"/>
                  <a:ext cx="1340408" cy="108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Picture 6" descr="C:\Pravin\Research\Exps\log\w0.bmp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1484" y="3386156"/>
                  <a:ext cx="1340408" cy="108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106" name="Curved Connector 4105"/>
                <p:cNvCxnSpPr>
                  <a:stCxn id="19" idx="2"/>
                  <a:endCxn id="74" idx="1"/>
                </p:cNvCxnSpPr>
                <p:nvPr/>
              </p:nvCxnSpPr>
              <p:spPr>
                <a:xfrm rot="16200000" flipH="1">
                  <a:off x="4649385" y="2294117"/>
                  <a:ext cx="1547792" cy="1716405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09" name="TextBox 4108"/>
            <p:cNvSpPr txBox="1"/>
            <p:nvPr/>
          </p:nvSpPr>
          <p:spPr>
            <a:xfrm>
              <a:off x="5750399" y="5224166"/>
              <a:ext cx="1611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rgbClr val="C00000"/>
                  </a:solidFill>
                  <a:latin typeface="Microsoft Sans Serif" pitchFamily="34" charset="0"/>
                  <a:cs typeface="Microsoft Sans Serif" pitchFamily="34" charset="0"/>
                </a:rPr>
                <a:t>Spatial  </a:t>
              </a:r>
              <a:r>
                <a:rPr lang="en-US" sz="1400" dirty="0" smtClean="0">
                  <a:solidFill>
                    <a:srgbClr val="C00000"/>
                  </a:solidFill>
                  <a:latin typeface="Microsoft Sans Serif" pitchFamily="34" charset="0"/>
                  <a:cs typeface="Microsoft Sans Serif" pitchFamily="34" charset="0"/>
                </a:rPr>
                <a:t>alignment</a:t>
              </a:r>
              <a:endParaRPr lang="en-US" sz="1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787285" y="3266342"/>
              <a:ext cx="1265743" cy="744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C00000"/>
                  </a:solidFill>
                  <a:latin typeface="Microsoft Sans Serif" pitchFamily="34" charset="0"/>
                  <a:cs typeface="Microsoft Sans Serif" pitchFamily="34" charset="0"/>
                </a:rPr>
                <a:t>3D </a:t>
              </a:r>
            </a:p>
            <a:p>
              <a:pPr algn="ctr"/>
              <a:r>
                <a:rPr lang="en-US" sz="1400" dirty="0" smtClean="0">
                  <a:solidFill>
                    <a:srgbClr val="C00000"/>
                  </a:solidFill>
                  <a:latin typeface="Microsoft Sans Serif" pitchFamily="34" charset="0"/>
                  <a:cs typeface="Microsoft Sans Serif" pitchFamily="34" charset="0"/>
                </a:rPr>
                <a:t>warping</a:t>
              </a:r>
              <a:endParaRPr lang="en-US" sz="1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sp>
        <p:nvSpPr>
          <p:cNvPr id="4110" name="Rectangle 4109"/>
          <p:cNvSpPr/>
          <p:nvPr/>
        </p:nvSpPr>
        <p:spPr>
          <a:xfrm>
            <a:off x="577652" y="5886119"/>
            <a:ext cx="867486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[1] P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K. Rana and M. Flierl,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“Depth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consistency testing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for improved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view interpolation,” 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IEEE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Int.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Workshop MMSP, 2010.</a:t>
            </a:r>
            <a:endParaRPr lang="en-US" sz="1100" b="1" dirty="0">
              <a:latin typeface="Utsaah" pitchFamily="34" charset="0"/>
              <a:cs typeface="Utsaah" pitchFamily="34" charset="0"/>
            </a:endParaRPr>
          </a:p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[2]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E. Ekmekcioglu, V.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Velisavljevic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, and S. Worrall, “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Content adaptive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enhancement of multi-view depth maps for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free viewpoint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video,” IEEE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J. Sel. Topics Signal Process., 2011.</a:t>
            </a:r>
          </a:p>
          <a:p>
            <a:r>
              <a:rPr lang="sv-SE" sz="1100" b="1" dirty="0" smtClean="0">
                <a:latin typeface="Utsaah" pitchFamily="34" charset="0"/>
                <a:cs typeface="Utsaah" pitchFamily="34" charset="0"/>
              </a:rPr>
              <a:t>[3]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P.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K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.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Rana,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J. Taghia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, and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M. Flierl, “A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v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ariational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Bayesian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inference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f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ramework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for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multiview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d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epth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i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mage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nhancement,”  IEEE Int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 Symp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 Multimedia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(ISM), 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2012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65871"/>
              </p:ext>
            </p:extLst>
          </p:nvPr>
        </p:nvGraphicFramePr>
        <p:xfrm>
          <a:off x="5421358" y="927075"/>
          <a:ext cx="3496455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818"/>
                <a:gridCol w="208893"/>
                <a:gridCol w="943235"/>
                <a:gridCol w="1609509"/>
              </a:tblGrid>
              <a:tr h="202445"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/>
                        <a:t>View (1)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/>
                        <a:t>View (2)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/>
                        <a:t>                 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64127"/>
              </p:ext>
            </p:extLst>
          </p:nvPr>
        </p:nvGraphicFramePr>
        <p:xfrm>
          <a:off x="7110876" y="3388777"/>
          <a:ext cx="84550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500"/>
              </a:tblGrid>
              <a:tr h="202445"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 (m)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3" name="Rectangle 4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4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1412776"/>
            <a:ext cx="66247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Concatenation of view imagery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color classification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depth classification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Depth image enhancement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Overview of depth enhancement framework</a:t>
            </a:r>
            <a:endParaRPr lang="en-US" sz="24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2" name="Rectangle 1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7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Concatenation of view imagery</a:t>
            </a:r>
            <a:endParaRPr lang="en-US" sz="24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23392" y="2564904"/>
            <a:ext cx="6842350" cy="1143036"/>
            <a:chOff x="808534" y="1340768"/>
            <a:chExt cx="6842350" cy="1143036"/>
          </a:xfrm>
        </p:grpSpPr>
        <p:grpSp>
          <p:nvGrpSpPr>
            <p:cNvPr id="19" name="Group 18"/>
            <p:cNvGrpSpPr/>
            <p:nvPr/>
          </p:nvGrpSpPr>
          <p:grpSpPr>
            <a:xfrm>
              <a:off x="1370682" y="1340768"/>
              <a:ext cx="6280202" cy="1143036"/>
              <a:chOff x="1885503" y="1124744"/>
              <a:chExt cx="8465219" cy="1449388"/>
            </a:xfrm>
          </p:grpSpPr>
          <p:pic>
            <p:nvPicPr>
              <p:cNvPr id="20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109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503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5054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846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808534" y="1890163"/>
              <a:ext cx="388619" cy="45719"/>
              <a:chOff x="1687488" y="4725144"/>
              <a:chExt cx="388619" cy="45719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68748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5893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03038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597447"/>
              </p:ext>
            </p:extLst>
          </p:nvPr>
        </p:nvGraphicFramePr>
        <p:xfrm>
          <a:off x="1592932" y="2266072"/>
          <a:ext cx="59562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9074"/>
                <a:gridCol w="1489074"/>
                <a:gridCol w="1489074"/>
                <a:gridCol w="14890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(n+2)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785578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02723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19868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55" name="Rectangle 5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60" name="Content Placeholder 26"/>
          <p:cNvSpPr txBox="1">
            <a:spLocks/>
          </p:cNvSpPr>
          <p:nvPr/>
        </p:nvSpPr>
        <p:spPr>
          <a:xfrm>
            <a:off x="126554" y="981075"/>
            <a:ext cx="8985152" cy="1511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000"/>
              </a:spcAft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captured MVV imagery of the scene has inherent inter-view similarity</a:t>
            </a:r>
          </a:p>
          <a:p>
            <a:pPr algn="just">
              <a:spcAft>
                <a:spcPts val="1000"/>
              </a:spcAft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To have a unique model for the captured natural scene,</a:t>
            </a:r>
          </a:p>
          <a:p>
            <a:pPr marL="571500" lvl="1" indent="-171450" algn="just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MVV inter-view similarity is exploited by concatenating views from multiple viewpoints</a:t>
            </a:r>
          </a:p>
          <a:p>
            <a:pPr marL="0" indent="0" algn="just">
              <a:buFont typeface="Arial" pitchFamily="34" charset="0"/>
              <a:buNone/>
            </a:pP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8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Concatenation of view imagery</a:t>
            </a:r>
            <a:endParaRPr lang="en-US" sz="2400" dirty="0">
              <a:solidFill>
                <a:schemeClr val="tx1"/>
              </a:solidFill>
              <a:latin typeface="Comic Sans MS" pitchFamily="66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23392" y="2564904"/>
            <a:ext cx="6842350" cy="1143036"/>
            <a:chOff x="808534" y="1340768"/>
            <a:chExt cx="6842350" cy="1143036"/>
          </a:xfrm>
        </p:grpSpPr>
        <p:grpSp>
          <p:nvGrpSpPr>
            <p:cNvPr id="19" name="Group 18"/>
            <p:cNvGrpSpPr/>
            <p:nvPr/>
          </p:nvGrpSpPr>
          <p:grpSpPr>
            <a:xfrm>
              <a:off x="1370682" y="1340768"/>
              <a:ext cx="6280202" cy="1143036"/>
              <a:chOff x="1885503" y="1124744"/>
              <a:chExt cx="8465219" cy="1449388"/>
            </a:xfrm>
          </p:grpSpPr>
          <p:pic>
            <p:nvPicPr>
              <p:cNvPr id="20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109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503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5054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846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808534" y="1890163"/>
              <a:ext cx="388619" cy="45719"/>
              <a:chOff x="1687488" y="4725144"/>
              <a:chExt cx="388619" cy="45719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68748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5893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03038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202482" y="4230180"/>
            <a:ext cx="6730656" cy="1143036"/>
            <a:chOff x="1134666" y="1340768"/>
            <a:chExt cx="6730656" cy="1143036"/>
          </a:xfrm>
        </p:grpSpPr>
        <p:grpSp>
          <p:nvGrpSpPr>
            <p:cNvPr id="36" name="Group 35"/>
            <p:cNvGrpSpPr/>
            <p:nvPr/>
          </p:nvGrpSpPr>
          <p:grpSpPr>
            <a:xfrm>
              <a:off x="1672431" y="1340768"/>
              <a:ext cx="5676704" cy="1143036"/>
              <a:chOff x="2292237" y="1124744"/>
              <a:chExt cx="7651752" cy="1449388"/>
            </a:xfrm>
          </p:grpSpPr>
          <p:pic>
            <p:nvPicPr>
              <p:cNvPr id="45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567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237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1960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9112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7476703" y="1887166"/>
              <a:ext cx="388619" cy="45719"/>
              <a:chOff x="1788071" y="4725144"/>
              <a:chExt cx="388619" cy="45719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78807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95952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13097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4666" y="1890163"/>
              <a:ext cx="388619" cy="45719"/>
              <a:chOff x="2013620" y="4725144"/>
              <a:chExt cx="388619" cy="4571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01362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18507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5652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80582"/>
              </p:ext>
            </p:extLst>
          </p:nvPr>
        </p:nvGraphicFramePr>
        <p:xfrm>
          <a:off x="1592932" y="2266072"/>
          <a:ext cx="59562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9074"/>
                <a:gridCol w="1489074"/>
                <a:gridCol w="1489074"/>
                <a:gridCol w="14890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(n+2)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615615"/>
              </p:ext>
            </p:extLst>
          </p:nvPr>
        </p:nvGraphicFramePr>
        <p:xfrm>
          <a:off x="1740246" y="3902065"/>
          <a:ext cx="56767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76"/>
                <a:gridCol w="1419176"/>
                <a:gridCol w="1419176"/>
                <a:gridCol w="1419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(n+2)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785578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02723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19868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55" name="Rectangle 5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60" name="Content Placeholder 26"/>
          <p:cNvSpPr txBox="1">
            <a:spLocks/>
          </p:cNvSpPr>
          <p:nvPr/>
        </p:nvSpPr>
        <p:spPr>
          <a:xfrm>
            <a:off x="126554" y="981075"/>
            <a:ext cx="8985152" cy="1511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000"/>
              </a:spcAft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captured MVV imagery of the scene has inherent inter-view similarity</a:t>
            </a:r>
          </a:p>
          <a:p>
            <a:pPr algn="just">
              <a:spcAft>
                <a:spcPts val="1000"/>
              </a:spcAft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To have a unique model for the captured natural scene,</a:t>
            </a:r>
          </a:p>
          <a:p>
            <a:pPr marL="571500" lvl="1" indent="-171450" algn="just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MVV inter-view similarity is exploited by concatenating views from multiple viewpoints</a:t>
            </a:r>
          </a:p>
          <a:p>
            <a:pPr marL="0" indent="0" algn="just">
              <a:buFont typeface="Arial" pitchFamily="34" charset="0"/>
              <a:buNone/>
            </a:pP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73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prara\Dropbox\Article\ICASSP\2013\Talk\xyz_imag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802" y="3763134"/>
            <a:ext cx="2629027" cy="98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3776687" y="4323524"/>
            <a:ext cx="1600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>
                <a:latin typeface="Microsoft Sans Serif" pitchFamily="34" charset="0"/>
                <a:cs typeface="Microsoft Sans Serif" pitchFamily="34" charset="0"/>
              </a:rPr>
              <a:t>x+y+z = 1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94589" y="4858940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crosoft Sans Serif" pitchFamily="34" charset="0"/>
                <a:cs typeface="Microsoft Sans Serif" pitchFamily="34" charset="0"/>
              </a:rPr>
              <a:t>N views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4091" y="4806852"/>
            <a:ext cx="3415528" cy="0"/>
          </a:xfrm>
          <a:prstGeom prst="straightConnector1">
            <a:avLst/>
          </a:prstGeom>
          <a:ln>
            <a:solidFill>
              <a:srgbClr val="1854A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3776687" y="4226502"/>
            <a:ext cx="1600152" cy="79333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067050"/>
              </p:ext>
            </p:extLst>
          </p:nvPr>
        </p:nvGraphicFramePr>
        <p:xfrm>
          <a:off x="573025" y="3434439"/>
          <a:ext cx="265617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8086"/>
                <a:gridCol w="13280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9" name="Rectangle 6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73" name="Rectangle 7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pic>
        <p:nvPicPr>
          <p:cNvPr id="4099" name="Picture 3" descr="C:\Users\prara\Dropbox\Article\ICASSP\2013\Talk\imgs\rgb_image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5" y="3748129"/>
            <a:ext cx="2656172" cy="99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177240"/>
              </p:ext>
            </p:extLst>
          </p:nvPr>
        </p:nvGraphicFramePr>
        <p:xfrm>
          <a:off x="5928180" y="3429000"/>
          <a:ext cx="265617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8086"/>
                <a:gridCol w="132808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37756" y="3757801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/>
              <a:t>…</a:t>
            </a:r>
            <a:endParaRPr lang="en-US" sz="4000" dirty="0"/>
          </a:p>
        </p:txBody>
      </p:sp>
      <p:sp>
        <p:nvSpPr>
          <p:cNvPr id="75" name="TextBox 74"/>
          <p:cNvSpPr txBox="1"/>
          <p:nvPr/>
        </p:nvSpPr>
        <p:spPr>
          <a:xfrm>
            <a:off x="25971" y="3755926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/>
              <a:t>…</a:t>
            </a:r>
            <a:endParaRPr lang="en-US" sz="4000" dirty="0"/>
          </a:p>
        </p:txBody>
      </p:sp>
      <p:sp>
        <p:nvSpPr>
          <p:cNvPr id="76" name="TextBox 75"/>
          <p:cNvSpPr txBox="1"/>
          <p:nvPr/>
        </p:nvSpPr>
        <p:spPr>
          <a:xfrm>
            <a:off x="8579099" y="3756283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/>
              <a:t>…</a:t>
            </a:r>
            <a:endParaRPr lang="en-US" sz="4000" dirty="0"/>
          </a:p>
        </p:txBody>
      </p:sp>
      <p:sp>
        <p:nvSpPr>
          <p:cNvPr id="77" name="TextBox 76"/>
          <p:cNvSpPr txBox="1"/>
          <p:nvPr/>
        </p:nvSpPr>
        <p:spPr>
          <a:xfrm>
            <a:off x="5376839" y="3763134"/>
            <a:ext cx="538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dirty="0" smtClean="0"/>
              <a:t>…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3237756" y="3749789"/>
            <a:ext cx="267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RGB             xyz</a:t>
            </a:r>
            <a:endParaRPr lang="en-US" dirty="0"/>
          </a:p>
        </p:txBody>
      </p:sp>
      <p:sp>
        <p:nvSpPr>
          <p:cNvPr id="78" name="Right Arrow 77"/>
          <p:cNvSpPr/>
          <p:nvPr/>
        </p:nvSpPr>
        <p:spPr>
          <a:xfrm>
            <a:off x="4431575" y="3916766"/>
            <a:ext cx="385624" cy="79333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819001" y="4858940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Microsoft Sans Serif" pitchFamily="34" charset="0"/>
                <a:cs typeface="Microsoft Sans Serif" pitchFamily="34" charset="0"/>
              </a:rPr>
              <a:t>N views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5548503" y="4806852"/>
            <a:ext cx="3415528" cy="0"/>
          </a:xfrm>
          <a:prstGeom prst="straightConnector1">
            <a:avLst/>
          </a:prstGeom>
          <a:ln>
            <a:solidFill>
              <a:srgbClr val="1854A6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4901" y="1303600"/>
            <a:ext cx="80194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Use </a:t>
            </a:r>
            <a:r>
              <a:rPr lang="en-US" dirty="0"/>
              <a:t>the chromatic color </a:t>
            </a:r>
            <a:r>
              <a:rPr lang="en-US" dirty="0" smtClean="0"/>
              <a:t>representation to </a:t>
            </a:r>
            <a:r>
              <a:rPr lang="en-US" dirty="0"/>
              <a:t>make the procedure insensitive to the absolut </a:t>
            </a:r>
            <a:r>
              <a:rPr lang="en-US" dirty="0" smtClean="0"/>
              <a:t>luminance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The chromaticity of </a:t>
            </a:r>
            <a:r>
              <a:rPr lang="en-US" dirty="0"/>
              <a:t>a pixel </a:t>
            </a:r>
            <a:r>
              <a:rPr lang="en-US" dirty="0" smtClean="0"/>
              <a:t>is described by </a:t>
            </a:r>
            <a:r>
              <a:rPr lang="en-US" dirty="0"/>
              <a:t>a vector of three chromaticity </a:t>
            </a:r>
            <a:r>
              <a:rPr lang="en-US" dirty="0" smtClean="0"/>
              <a:t>coefﬁcients [x y z]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4950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Background and motivation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9" name="Rectangle 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972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30790" y="6229826"/>
            <a:ext cx="64374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ed. New York: Springer, 2006.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38789" y="1488941"/>
            <a:ext cx="8453691" cy="3826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goal of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classification is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to partition an image into regions each of which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has a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reasonably homogeneous visual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appearance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Usually, classification algorithm, such as expectation-maximization for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Gaussian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mixtures, suffers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from two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main drawbacks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: </a:t>
            </a: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odel over-ﬁtting  and</a:t>
            </a: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number of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clusters has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to be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known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,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 (similar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to the K-means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algorithm)</a:t>
            </a: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endParaRPr lang="en-US" sz="16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With variational Bayes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inference (VBI)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[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4]</a:t>
            </a:r>
            <a:r>
              <a:rPr lang="en-US" sz="1000" dirty="0" smtClean="0"/>
              <a:t>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because</a:t>
            </a: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no model over-fitting, </a:t>
            </a: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number of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clusters is treated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as a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random variable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2" name="Rectangle 1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5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5054" y="764704"/>
            <a:ext cx="91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inference (VBI)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5054" y="1196752"/>
            <a:ext cx="5729182" cy="294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he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vector of image pixels has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nonnegative elements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and is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bounded </a:t>
            </a:r>
          </a:p>
          <a:p>
            <a:pPr marL="1200150" lvl="2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it can be efﬁciently modeled by utilizing non-Gaussian distributions [5</a:t>
            </a: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]</a:t>
            </a:r>
          </a:p>
          <a:p>
            <a:pPr marL="1200150" lvl="2" indent="-285750">
              <a:spcAft>
                <a:spcPts val="1000"/>
              </a:spcAft>
              <a:buFont typeface="Microsoft Sans Serif" pitchFamily="34" charset="0"/>
              <a:buChar char="–"/>
            </a:pPr>
            <a:endParaRPr lang="sv-SE" sz="1600" dirty="0" smtClean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Based on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the pixel vector’s properties, </a:t>
            </a:r>
            <a:endParaRPr lang="en-US" sz="16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1200150" lvl="2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assume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that the pixel vectors of each cluster are </a:t>
            </a:r>
            <a:r>
              <a:rPr lang="en-US" sz="16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distributed</a:t>
            </a:r>
          </a:p>
          <a:p>
            <a:pPr lvl="2">
              <a:spcAft>
                <a:spcPts val="1000"/>
              </a:spcAft>
            </a:pP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endParaRPr lang="en-US" sz="1600" dirty="0" smtClean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2" name="Rectangle 1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5122" name="Picture 2" descr="C:\Users\prara\Desktop\MATLA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66394"/>
            <a:ext cx="3384376" cy="25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prara\Dropbox\Article\ICASSP\2013\Talk\imgs\Drichl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530" y="1270106"/>
            <a:ext cx="2891590" cy="242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30790" y="6069196"/>
            <a:ext cx="85148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[5] Z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, “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, 2013.</a:t>
            </a:r>
          </a:p>
          <a:p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8706" y="2132856"/>
            <a:ext cx="15440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latin typeface="Utsaah" pitchFamily="34" charset="0"/>
                <a:cs typeface="Utsaah" pitchFamily="34" charset="0"/>
              </a:rPr>
              <a:t>P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robability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density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function </a:t>
            </a:r>
          </a:p>
          <a:p>
            <a:pPr algn="ctr"/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of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Dirichlet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 distribution </a:t>
            </a:r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32240" y="4212392"/>
            <a:ext cx="15712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Probability density function </a:t>
            </a:r>
            <a:endParaRPr lang="en-US" sz="1100" b="1" dirty="0" smtClean="0">
              <a:latin typeface="Utsaah" pitchFamily="34" charset="0"/>
              <a:cs typeface="Utsaah" pitchFamily="34" charset="0"/>
            </a:endParaRPr>
          </a:p>
          <a:p>
            <a:pPr algn="ctr"/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of Dirichlet mixture model</a:t>
            </a:r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67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5054" y="764704"/>
            <a:ext cx="91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inference (VBI)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5054" y="1196752"/>
            <a:ext cx="5729182" cy="4811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he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vector of image pixels has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nonnegative elements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and is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bounded </a:t>
            </a:r>
          </a:p>
          <a:p>
            <a:pPr marL="1200150" lvl="2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it can be efﬁciently modeled by utilizing non-Gaussian distributions [5</a:t>
            </a: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]</a:t>
            </a:r>
          </a:p>
          <a:p>
            <a:pPr marL="1200150" lvl="2" indent="-285750">
              <a:spcAft>
                <a:spcPts val="1000"/>
              </a:spcAft>
              <a:buFont typeface="Microsoft Sans Serif" pitchFamily="34" charset="0"/>
              <a:buChar char="–"/>
            </a:pPr>
            <a:endParaRPr lang="sv-SE" sz="1600" dirty="0" smtClean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Based on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the pixel vector’s properties, </a:t>
            </a:r>
            <a:endParaRPr lang="en-US" sz="16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1200150" lvl="2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assume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that the pixel vectors of each cluster are </a:t>
            </a:r>
            <a:r>
              <a:rPr lang="en-US" sz="16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distributed</a:t>
            </a:r>
          </a:p>
          <a:p>
            <a:pPr lvl="2">
              <a:spcAft>
                <a:spcPts val="1000"/>
              </a:spcAft>
            </a:pP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endParaRPr lang="en-US" sz="16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Use Dirichlet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mixture model (DMM)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with VBI to capture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all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underlying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clusters in multiview imagery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[5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]</a:t>
            </a:r>
          </a:p>
          <a:p>
            <a:pPr lvl="1">
              <a:spcAft>
                <a:spcPts val="1000"/>
              </a:spcAft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 </a:t>
            </a:r>
            <a:endParaRPr lang="en-US" sz="16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742950" lvl="1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It reduces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the model complexity when compare to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Gaussian mixture model with VBI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2" name="Rectangle 1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5122" name="Picture 2" descr="C:\Users\prara\Desktop\MATLA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66394"/>
            <a:ext cx="3384376" cy="253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prara\Dropbox\Article\ICASSP\2013\Talk\imgs\Drichl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530" y="1270106"/>
            <a:ext cx="2891590" cy="242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30790" y="6069196"/>
            <a:ext cx="85148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[5] Z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, “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, 2013.</a:t>
            </a:r>
          </a:p>
          <a:p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8706" y="2132856"/>
            <a:ext cx="15440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latin typeface="Utsaah" pitchFamily="34" charset="0"/>
                <a:cs typeface="Utsaah" pitchFamily="34" charset="0"/>
              </a:rPr>
              <a:t>P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robability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density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function </a:t>
            </a:r>
          </a:p>
          <a:p>
            <a:pPr algn="ctr"/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of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Dirichlet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 distribution </a:t>
            </a:r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32240" y="4212392"/>
            <a:ext cx="15712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Probability density function </a:t>
            </a:r>
            <a:endParaRPr lang="en-US" sz="1100" b="1" dirty="0" smtClean="0">
              <a:latin typeface="Utsaah" pitchFamily="34" charset="0"/>
              <a:cs typeface="Utsaah" pitchFamily="34" charset="0"/>
            </a:endParaRPr>
          </a:p>
          <a:p>
            <a:pPr algn="ctr"/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of Dirichlet mixture model</a:t>
            </a:r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Newspaper                               Balloons                                  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657" y="1336629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" name="Oval 3"/>
          <p:cNvSpPr/>
          <p:nvPr/>
        </p:nvSpPr>
        <p:spPr>
          <a:xfrm>
            <a:off x="134089" y="323202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556024" y="323202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66585" y="472514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88520" y="472514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90425" y="290799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12360" y="290799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90425" y="440110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12360" y="440110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582113" y="321297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04048" y="321297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29949" y="480057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951884" y="480057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751" y="246619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		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        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9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Pravin\Papers\ICASSP\Rana13_ICASSP\imgs\vbdmm\newspaper\v_cluster_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Pravin\Papers\ICASSP\Rana13_ICASSP\imgs\vbdmm\balloons\c_cluster_14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68" y="2856880"/>
            <a:ext cx="292011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Pravin\Research\Projects\VBIF\VBDMMKv0\Results\kendo\img\v_cluster_20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13301" y="3955345"/>
            <a:ext cx="91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Using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Dirichlet mixture model with variational Bayes inference in xyz space</a:t>
            </a:r>
          </a:p>
          <a:p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Newspaper                               Balloons                                  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657" y="1336629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5751" y="246619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		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        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6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Pravin\Papers\ICASSP\Rana13_ICASSP\imgs\vbdmm\newspaper\v_cluster_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Pravin\Papers\ICASSP\Rana13_ICASSP\imgs\vbdmm\balloons\c_cluster_14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68" y="2856880"/>
            <a:ext cx="292011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Pravin\Research\Projects\VBIF\VBDMMKv0\Results\kendo\img\v_cluster_20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13301" y="3955345"/>
            <a:ext cx="91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Using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Dirichlet mixture model with variational Bayes inference in xyz space</a:t>
            </a:r>
          </a:p>
          <a:p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Newspaper                               Balloons                                  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" name="Picture 3" descr="C:\Pravin\Research\Projects\VBIF\VBDMMGMMExp\VBGMM\results\newspaper\v_cluster_3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0" y="4414892"/>
            <a:ext cx="2909075" cy="10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12657" y="1336629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5" name="Picture 11" descr="C:\Pravin\Research\Projects\VBIF\VBGMMv0\img\c_cluster_12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06369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Pravin\Research\Projects\VBIF\VBDMMGMMExp\VBGMM\results\balloons\v_cluster_1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93" y="4410194"/>
            <a:ext cx="2909913" cy="109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5751" y="5518973"/>
            <a:ext cx="91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Using Gaussian mixture model with variational Bayes inference in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RGB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space</a:t>
            </a:r>
          </a:p>
          <a:p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51" y="246619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		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        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8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Pravin\Papers\ICASSP\Rana13_ICASSP\imgs\vbdmm\newspaper\v_cluster_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Pravin\Papers\ICASSP\Rana13_ICASSP\imgs\vbdmm\balloons\c_cluster_14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68" y="2856880"/>
            <a:ext cx="292011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Pravin\Research\Projects\VBIF\VBDMMKv0\Results\kendo\img\v_cluster_20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13301" y="3955345"/>
            <a:ext cx="91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Using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Dirichlet mixture model with variational Bayes inference in xyz space</a:t>
            </a:r>
          </a:p>
          <a:p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Newspaper                               Balloons                                  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" name="Picture 3" descr="C:\Pravin\Research\Projects\VBIF\VBDMMGMMExp\VBGMM\results\newspaper\v_cluster_3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0" y="4414892"/>
            <a:ext cx="2909075" cy="10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12657" y="1336629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5" name="Picture 11" descr="C:\Pravin\Research\Projects\VBIF\VBGMMv0\img\c_cluster_12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06369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Pravin\Research\Projects\VBIF\VBDMMGMMExp\VBGMM\results\balloons\v_cluster_1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93" y="4410194"/>
            <a:ext cx="2909913" cy="109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5751" y="5518973"/>
            <a:ext cx="91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Using Gaussian mixture model with variational Bayes inference in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RGB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space</a:t>
            </a:r>
          </a:p>
          <a:p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51" y="246619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		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        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34089" y="323202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56024" y="323202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66585" y="472514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88520" y="472514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90425" y="290799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12360" y="290799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90425" y="440110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812360" y="440110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82113" y="321297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004048" y="3212976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529949" y="480057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951884" y="480057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depth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Exploiting the per-pixel association between color and depth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62124" y="1617623"/>
            <a:ext cx="3461477" cy="1195794"/>
            <a:chOff x="957782" y="2204864"/>
            <a:chExt cx="7226096" cy="2613248"/>
          </a:xfrm>
        </p:grpSpPr>
        <p:grpSp>
          <p:nvGrpSpPr>
            <p:cNvPr id="11" name="Group 10"/>
            <p:cNvGrpSpPr/>
            <p:nvPr/>
          </p:nvGrpSpPr>
          <p:grpSpPr>
            <a:xfrm>
              <a:off x="957782" y="2204864"/>
              <a:ext cx="7226096" cy="2613248"/>
              <a:chOff x="1093333" y="1913012"/>
              <a:chExt cx="7226096" cy="261324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333" y="1930152"/>
                <a:ext cx="3461477" cy="2596108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3" y="1913012"/>
                <a:ext cx="3459396" cy="2596108"/>
              </a:xfrm>
              <a:prstGeom prst="rect">
                <a:avLst/>
              </a:prstGeom>
            </p:spPr>
          </p:pic>
        </p:grpSp>
        <p:cxnSp>
          <p:nvCxnSpPr>
            <p:cNvPr id="26" name="Straight Arrow Connector 25"/>
            <p:cNvCxnSpPr/>
            <p:nvPr/>
          </p:nvCxnSpPr>
          <p:spPr>
            <a:xfrm>
              <a:off x="1480408" y="328498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995936" y="400506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442567" y="364502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69056"/>
              </p:ext>
            </p:extLst>
          </p:nvPr>
        </p:nvGraphicFramePr>
        <p:xfrm>
          <a:off x="2762123" y="2821176"/>
          <a:ext cx="3461478" cy="39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0739"/>
                <a:gridCol w="1730739"/>
              </a:tblGrid>
              <a:tr h="391800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 </a:t>
                      </a:r>
                      <a:r>
                        <a:rPr lang="en-US" sz="1600" baseline="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image</a:t>
                      </a:r>
                      <a:endParaRPr lang="en-US" sz="1600" noProof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</a:t>
                      </a:r>
                      <a:r>
                        <a:rPr lang="en-US" sz="1600" baseline="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image</a:t>
                      </a:r>
                      <a:endParaRPr lang="en-US" sz="1600" noProof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101425" y="3849304"/>
            <a:ext cx="6780973" cy="1235880"/>
            <a:chOff x="1101425" y="2482697"/>
            <a:chExt cx="6780973" cy="1235880"/>
          </a:xfrm>
        </p:grpSpPr>
        <p:grpSp>
          <p:nvGrpSpPr>
            <p:cNvPr id="18" name="Group 17"/>
            <p:cNvGrpSpPr/>
            <p:nvPr/>
          </p:nvGrpSpPr>
          <p:grpSpPr>
            <a:xfrm>
              <a:off x="1101425" y="2482697"/>
              <a:ext cx="3306880" cy="1235807"/>
              <a:chOff x="276523" y="1249710"/>
              <a:chExt cx="1710453" cy="720081"/>
            </a:xfrm>
          </p:grpSpPr>
          <p:pic>
            <p:nvPicPr>
              <p:cNvPr id="19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417" y="1252557"/>
                <a:ext cx="855559" cy="717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523" y="1249710"/>
                <a:ext cx="855559" cy="717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4574875" y="2485053"/>
              <a:ext cx="3307523" cy="1233524"/>
              <a:chOff x="510797" y="4205810"/>
              <a:chExt cx="3307523" cy="1233524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97" y="4208415"/>
                <a:ext cx="1653440" cy="1230919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4237" y="4205810"/>
                <a:ext cx="1654083" cy="1233524"/>
              </a:xfrm>
              <a:prstGeom prst="rect">
                <a:avLst/>
              </a:prstGeom>
            </p:spPr>
          </p:pic>
        </p:grpSp>
      </p:grpSp>
      <p:cxnSp>
        <p:nvCxnSpPr>
          <p:cNvPr id="27" name="Straight Arrow Connector 26"/>
          <p:cNvCxnSpPr/>
          <p:nvPr/>
        </p:nvCxnSpPr>
        <p:spPr>
          <a:xfrm>
            <a:off x="1547664" y="4350246"/>
            <a:ext cx="35666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164875" y="4537695"/>
            <a:ext cx="349535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161308"/>
              </p:ext>
            </p:extLst>
          </p:nvPr>
        </p:nvGraphicFramePr>
        <p:xfrm>
          <a:off x="1024448" y="5080223"/>
          <a:ext cx="6857950" cy="39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8975"/>
                <a:gridCol w="3428975"/>
              </a:tblGrid>
              <a:tr h="391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Concatenated view imagery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Concatenated depth imagery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33" name="Straight Arrow Connector 32"/>
          <p:cNvCxnSpPr/>
          <p:nvPr/>
        </p:nvCxnSpPr>
        <p:spPr>
          <a:xfrm>
            <a:off x="2366371" y="4744194"/>
            <a:ext cx="35737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4" name="Rectangle 3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C:\Pravin\Papers\ICASSP\Rana13_ICASSP\imgs\vbdmm\newspaper\v_cluster_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0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Pravin\Papers\ICASSP\Rana13_ICASSP\imgs\vbdmm\balloons\c_cluster_14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968" y="2856880"/>
            <a:ext cx="2920113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Pravin\Research\Projects\VBIF\VBDMMKv0\Results\kendo\img\v_cluster_20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285688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13301" y="3955345"/>
            <a:ext cx="9138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Using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Dirichlet mixture model with variational Bayes inference in xyz space</a:t>
            </a:r>
          </a:p>
          <a:p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depth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Newspaper                               Balloons                                  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0" name="Picture 3" descr="C:\Pravin\Research\Projects\VBIF\VBDMMGMMExp\VBGMM\results\newspaper\v_cluster_3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0" y="4414892"/>
            <a:ext cx="2909075" cy="10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12657" y="1336629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5" name="Picture 11" descr="C:\Pravin\Research\Projects\VBIF\VBGMMv0\img\c_cluster_12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06369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Pravin\Research\Projects\VBIF\VBDMMGMMExp\VBGMM\results\balloons\v_cluster_15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293" y="4410194"/>
            <a:ext cx="2909913" cy="109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5751" y="246619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		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                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22" name="Picture 6" descr="C:\Pravin\Papers\ICASSP\Rana13_ICASSP\imgs\vbdmm\newspaper\d_cluster_3.b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6" y="4418956"/>
            <a:ext cx="2885406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Pravin\Papers\ICASSP\Rana13_ICASSP\imgs\vbdmm\balloons\d_cluster_14.bmp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27" y="4424525"/>
            <a:ext cx="2928894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rara\Dropbox\Article\ICASSP\2013\Talk\imgs\kendo_depth_cluster.bmp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18956"/>
            <a:ext cx="2920112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7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depth enhancement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Difference between color and depth clusters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03467" y="2348880"/>
            <a:ext cx="34233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Members have similar colors pixels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22859" y="2320305"/>
            <a:ext cx="39810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Members may have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different depth values </a:t>
            </a:r>
          </a:p>
        </p:txBody>
      </p:sp>
      <p:pic>
        <p:nvPicPr>
          <p:cNvPr id="13" name="Picture 6" descr="C:\Pravin\Papers\ICASSP\Rana13_ICASSP\imgs\vbdmm\newspaper\d_cluster_3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146" y="1312200"/>
            <a:ext cx="2688432" cy="100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Pravin\Papers\ICASSP\Rana13_ICASSP\imgs\vbdmm\newspaper\v_cluster_3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86" y="1268760"/>
            <a:ext cx="2920112" cy="10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1" name="Rectangle 20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183053" y="2795786"/>
            <a:ext cx="7773324" cy="333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Why?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ue to foreground and background depth difference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ue to inter-view inconsistency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Our approach: Means-shift sub-clustering [5]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a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nonparametric clustering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 technique 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does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not require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prior knowledge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of the number of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clusters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does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not constrain the shape of the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clusters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a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ssigns the mean to depth pixels irrespective of the originating viewpoints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Bayesian approaches imply higher computational complexity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630790" y="6242273"/>
            <a:ext cx="851321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[5] D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</a:t>
            </a:r>
            <a:r>
              <a:rPr lang="en-US" sz="1100" b="1" dirty="0" err="1">
                <a:latin typeface="Utsaah" pitchFamily="34" charset="0"/>
                <a:cs typeface="Utsaah" pitchFamily="34" charset="0"/>
              </a:rPr>
              <a:t>Comaniciu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 and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 P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Meer, “Mean shift: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A robust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approach toward feature space analysis,” IEEE Trans. Pattern Anal.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Mach. </a:t>
            </a:r>
            <a:r>
              <a:rPr lang="en-US" sz="1100" b="1" dirty="0" err="1" smtClean="0">
                <a:latin typeface="Utsaah" pitchFamily="34" charset="0"/>
                <a:cs typeface="Utsaah" pitchFamily="34" charset="0"/>
              </a:rPr>
              <a:t>Intell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.,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2002</a:t>
            </a:r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11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28017" y="3026289"/>
            <a:ext cx="314237" cy="311679"/>
          </a:xfrm>
          <a:custGeom>
            <a:avLst/>
            <a:gdLst>
              <a:gd name="connsiteX0" fmla="*/ 0 w 228512"/>
              <a:gd name="connsiteY0" fmla="*/ 0 h 283104"/>
              <a:gd name="connsiteX1" fmla="*/ 228512 w 228512"/>
              <a:gd name="connsiteY1" fmla="*/ 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0 w 228512"/>
              <a:gd name="connsiteY0" fmla="*/ 0 h 283104"/>
              <a:gd name="connsiteX1" fmla="*/ 104687 w 228512"/>
              <a:gd name="connsiteY1" fmla="*/ 13335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85725 w 314237"/>
              <a:gd name="connsiteY0" fmla="*/ 0 h 321204"/>
              <a:gd name="connsiteX1" fmla="*/ 190412 w 314237"/>
              <a:gd name="connsiteY1" fmla="*/ 133350 h 321204"/>
              <a:gd name="connsiteX2" fmla="*/ 314237 w 314237"/>
              <a:gd name="connsiteY2" fmla="*/ 283104 h 321204"/>
              <a:gd name="connsiteX3" fmla="*/ 0 w 314237"/>
              <a:gd name="connsiteY3" fmla="*/ 321204 h 321204"/>
              <a:gd name="connsiteX4" fmla="*/ 85725 w 314237"/>
              <a:gd name="connsiteY4" fmla="*/ 0 h 321204"/>
              <a:gd name="connsiteX0" fmla="*/ 85725 w 314237"/>
              <a:gd name="connsiteY0" fmla="*/ 0 h 197379"/>
              <a:gd name="connsiteX1" fmla="*/ 190412 w 314237"/>
              <a:gd name="connsiteY1" fmla="*/ 9525 h 197379"/>
              <a:gd name="connsiteX2" fmla="*/ 314237 w 314237"/>
              <a:gd name="connsiteY2" fmla="*/ 159279 h 197379"/>
              <a:gd name="connsiteX3" fmla="*/ 0 w 314237"/>
              <a:gd name="connsiteY3" fmla="*/ 197379 h 197379"/>
              <a:gd name="connsiteX4" fmla="*/ 85725 w 314237"/>
              <a:gd name="connsiteY4" fmla="*/ 0 h 197379"/>
              <a:gd name="connsiteX0" fmla="*/ 66675 w 314237"/>
              <a:gd name="connsiteY0" fmla="*/ 0 h 311679"/>
              <a:gd name="connsiteX1" fmla="*/ 190412 w 314237"/>
              <a:gd name="connsiteY1" fmla="*/ 123825 h 311679"/>
              <a:gd name="connsiteX2" fmla="*/ 314237 w 314237"/>
              <a:gd name="connsiteY2" fmla="*/ 273579 h 311679"/>
              <a:gd name="connsiteX3" fmla="*/ 0 w 314237"/>
              <a:gd name="connsiteY3" fmla="*/ 311679 h 311679"/>
              <a:gd name="connsiteX4" fmla="*/ 66675 w 314237"/>
              <a:gd name="connsiteY4" fmla="*/ 0 h 31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237" h="311679">
                <a:moveTo>
                  <a:pt x="66675" y="0"/>
                </a:moveTo>
                <a:lnTo>
                  <a:pt x="190412" y="123825"/>
                </a:lnTo>
                <a:lnTo>
                  <a:pt x="314237" y="273579"/>
                </a:lnTo>
                <a:lnTo>
                  <a:pt x="0" y="311679"/>
                </a:lnTo>
                <a:lnTo>
                  <a:pt x="66675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6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297750"/>
              </p:ext>
            </p:extLst>
          </p:nvPr>
        </p:nvGraphicFramePr>
        <p:xfrm>
          <a:off x="6169682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990077"/>
              </p:ext>
            </p:extLst>
          </p:nvPr>
        </p:nvGraphicFramePr>
        <p:xfrm>
          <a:off x="870837" y="4238230"/>
          <a:ext cx="4206732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                                   Display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6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76" name="Oval 75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64" name="Rectangle 6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9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Experimental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0" name="Rectangle 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b="1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45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avin\Papers\ICASSP\icassp\poznan_street_v04_original_f12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67" y="3645024"/>
            <a:ext cx="3176823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94561" y="1412776"/>
            <a:ext cx="8353903" cy="1512168"/>
            <a:chOff x="452686" y="1196752"/>
            <a:chExt cx="8353903" cy="1512168"/>
          </a:xfrm>
        </p:grpSpPr>
        <p:pic>
          <p:nvPicPr>
            <p:cNvPr id="3075" name="Picture 3" descr="C:\Pravin\Papers\ICASSP\icassp\balloons_v04_original_f51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Pravin\Papers\ICASSP\icassp\kendo_v04_original_f204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633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 descr="C:\Pravin\Papers\ICASSP\icassp\lovebird1_v07_original_f228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825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C:\Pravin\Papers\ICASSP\icassp\newspaper_v05_original_f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86" y="1196752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394561" y="2926685"/>
            <a:ext cx="200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Newspaper</a:t>
            </a:r>
          </a:p>
          <a:p>
            <a:pPr algn="ctr"/>
            <a:r>
              <a:rPr lang="sv-SE" sz="1400" dirty="0" smtClean="0"/>
              <a:t>(1024 X 768)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516699" y="2926685"/>
            <a:ext cx="200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Lovebird1</a:t>
            </a:r>
          </a:p>
          <a:p>
            <a:pPr algn="ctr"/>
            <a:r>
              <a:rPr lang="sv-SE" sz="1400" dirty="0" smtClean="0"/>
              <a:t>(1024 X 768)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4633508" y="2926685"/>
            <a:ext cx="200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Kendo</a:t>
            </a:r>
          </a:p>
          <a:p>
            <a:pPr algn="ctr"/>
            <a:r>
              <a:rPr lang="sv-SE" sz="1400" dirty="0" smtClean="0"/>
              <a:t>(1024 X 768)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746122" y="2907517"/>
            <a:ext cx="200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Balloons</a:t>
            </a:r>
          </a:p>
          <a:p>
            <a:pPr algn="ctr"/>
            <a:r>
              <a:rPr lang="sv-SE" sz="1400" dirty="0" smtClean="0"/>
              <a:t>(1024 X 768)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2994610" y="5447734"/>
            <a:ext cx="315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Poznan street</a:t>
            </a:r>
          </a:p>
          <a:p>
            <a:pPr algn="ctr"/>
            <a:r>
              <a:rPr lang="sv-SE" sz="1400" dirty="0" smtClean="0"/>
              <a:t>(1920 X 1088)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2432" y="803037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3DTV multiview data set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Experimental setup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9" name="Rectangle 1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367948"/>
              </p:ext>
            </p:extLst>
          </p:nvPr>
        </p:nvGraphicFramePr>
        <p:xfrm>
          <a:off x="1005326" y="1916832"/>
          <a:ext cx="6811767" cy="1219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437"/>
                <a:gridCol w="1430845"/>
                <a:gridCol w="2069332"/>
                <a:gridCol w="1673153"/>
              </a:tblGrid>
              <a:tr h="42705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  <a:latin typeface="+mn-lt"/>
                          <a:cs typeface="Microsoft Sans Serif" pitchFamily="34" charset="0"/>
                        </a:rPr>
                        <a:t>Input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  <a:latin typeface="+mn-lt"/>
                          <a:cs typeface="Microsoft Sans Serif" pitchFamily="34" charset="0"/>
                        </a:rPr>
                        <a:t>Vector </a:t>
                      </a:r>
                      <a:endParaRPr lang="en-US" sz="1600" b="0" noProof="0" dirty="0">
                        <a:solidFill>
                          <a:schemeClr val="bg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+mn-lt"/>
                          <a:cs typeface="Microsoft Sans Serif" pitchFamily="34" charset="0"/>
                        </a:rPr>
                        <a:t>Initial number of mixture components</a:t>
                      </a:r>
                      <a:endParaRPr lang="en-US" sz="1600" b="0" noProof="0" dirty="0">
                        <a:solidFill>
                          <a:schemeClr val="bg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  <a:latin typeface="+mn-lt"/>
                          <a:cs typeface="Microsoft Sans Serif" pitchFamily="34" charset="0"/>
                        </a:rPr>
                        <a:t>Number of free parameters</a:t>
                      </a:r>
                      <a:endParaRPr lang="en-US" sz="1600" b="0" noProof="0" dirty="0">
                        <a:solidFill>
                          <a:schemeClr val="bg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pPr algn="ctr"/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  <a:latin typeface="+mn-lt"/>
                          <a:cs typeface="Microsoft Sans Serif" pitchFamily="34" charset="0"/>
                        </a:rPr>
                        <a:t>VBI-GMM</a:t>
                      </a:r>
                      <a:endParaRPr lang="en-US" sz="1600" b="0" noProof="0" dirty="0">
                        <a:solidFill>
                          <a:schemeClr val="bg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  <a:latin typeface="+mn-lt"/>
                          <a:cs typeface="Microsoft Sans Serif" pitchFamily="34" charset="0"/>
                        </a:rPr>
                        <a:t>VBI-DMM</a:t>
                      </a:r>
                      <a:endParaRPr lang="en-US" sz="1600" b="0" noProof="0" dirty="0">
                        <a:solidFill>
                          <a:schemeClr val="bg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latin typeface="+mn-lt"/>
                          <a:cs typeface="Microsoft Sans Serif" pitchFamily="34" charset="0"/>
                        </a:rPr>
                        <a:t>D</a:t>
                      </a:r>
                      <a:endParaRPr lang="en-US" sz="1600" b="0" noProof="0" dirty="0">
                        <a:latin typeface="+mn-lt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latin typeface="+mn-lt"/>
                          <a:cs typeface="Microsoft Sans Serif" pitchFamily="34" charset="0"/>
                        </a:rPr>
                        <a:t>I</a:t>
                      </a:r>
                      <a:endParaRPr lang="en-US" sz="1600" b="0" noProof="0" dirty="0">
                        <a:latin typeface="+mn-lt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  <a:cs typeface="Microsoft Sans Serif" pitchFamily="34" charset="0"/>
                        </a:rPr>
                        <a:t>I(2D + 1) −1</a:t>
                      </a:r>
                      <a:endParaRPr lang="en-US" sz="1600" b="0" noProof="0" dirty="0"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  <a:cs typeface="Microsoft Sans Serif" pitchFamily="34" charset="0"/>
                        </a:rPr>
                        <a:t> I(D + 2) −1</a:t>
                      </a:r>
                      <a:endParaRPr lang="en-US" sz="1600" b="0" noProof="0" dirty="0"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Model complexity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0" name="Rectangle 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630790" y="1196751"/>
            <a:ext cx="7560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By measuring the model complexity in terms of the number of free parameters: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VBI-DMM requires a smaller model complexity than the VBI-GMM</a:t>
            </a:r>
            <a:endParaRPr lang="sv-SE" sz="1600" dirty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sv-SE" sz="1600" dirty="0" smtClean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60220"/>
              </p:ext>
            </p:extLst>
          </p:nvPr>
        </p:nvGraphicFramePr>
        <p:xfrm>
          <a:off x="1864779" y="3952592"/>
          <a:ext cx="5400600" cy="156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/>
                <a:gridCol w="1800200"/>
                <a:gridCol w="1800200"/>
              </a:tblGrid>
              <a:tr h="408642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b="0" baseline="0" dirty="0" smtClean="0"/>
                        <a:t>Multiview</a:t>
                      </a:r>
                    </a:p>
                    <a:p>
                      <a:pPr algn="ctr"/>
                      <a:r>
                        <a:rPr lang="sv-SE" sz="1600" b="0" baseline="0" dirty="0" smtClean="0"/>
                        <a:t>Data</a:t>
                      </a:r>
                    </a:p>
                    <a:p>
                      <a:pPr algn="ctr"/>
                      <a:r>
                        <a:rPr lang="sv-SE" sz="1600" b="0" baseline="0" dirty="0" smtClean="0"/>
                        <a:t>Set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Active number of mixture components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 smtClean="0">
                          <a:solidFill>
                            <a:schemeClr val="bg1"/>
                          </a:solidFill>
                        </a:rPr>
                        <a:t>VBI-GMM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 smtClean="0">
                          <a:solidFill>
                            <a:schemeClr val="bg1"/>
                          </a:solidFill>
                        </a:rPr>
                        <a:t>VBI-DMM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 smtClean="0"/>
                        <a:t>Lovebird1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 smtClean="0"/>
                        <a:t>31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 smtClean="0"/>
                        <a:t>24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 smtClean="0"/>
                        <a:t>Kendo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 smtClean="0"/>
                        <a:t>34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 smtClean="0"/>
                        <a:t>15</a:t>
                      </a:r>
                      <a:endParaRPr lang="en-US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27524" y="3246075"/>
            <a:ext cx="6680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In experiment,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Initial number of mixture components = 100</a:t>
            </a:r>
          </a:p>
        </p:txBody>
      </p:sp>
    </p:spTree>
    <p:extLst>
      <p:ext uri="{BB962C8B-B14F-4D97-AF65-F5344CB8AC3E}">
        <p14:creationId xmlns:p14="http://schemas.microsoft.com/office/powerpoint/2010/main" val="182863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444985" cy="3888808"/>
            <a:chOff x="107504" y="1556792"/>
            <a:chExt cx="1444985" cy="3888808"/>
          </a:xfrm>
        </p:grpSpPr>
        <p:pic>
          <p:nvPicPr>
            <p:cNvPr id="60" name="Picture 2" descr="C:\Coding\Projects\DepthEnhancementTool\DET\DETTest\Newspaper\log\cReferenceDepth0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556792"/>
              <a:ext cx="1444984" cy="1083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C:\Coding\Projects\DepthEnhancementTool\DET\DETTest\Newspaper\log\cReferenceDepth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4361920"/>
              <a:ext cx="1444985" cy="108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-17859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32" y="803037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6" name="Rectangle 15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5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432" y="803037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1" name="Rectangle 20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7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1444906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34" y="4445619"/>
            <a:ext cx="1433202" cy="10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883274" y="1312597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35970" y="552788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23678" y="1742897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41060" y="4549040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432" y="803037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7" name="Rectangle 26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7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1444906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34" y="4445619"/>
            <a:ext cx="1433202" cy="10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883274" y="1312597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35970" y="552788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830513" y="2787069"/>
            <a:ext cx="1377282" cy="411025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56235" y="3244968"/>
            <a:ext cx="1377282" cy="655767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827077" y="3939197"/>
            <a:ext cx="1377282" cy="411025"/>
          </a:xfrm>
          <a:prstGeom prst="up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23678" y="1742897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41060" y="4549040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432" y="803037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0" name="Rectangle 2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7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1444906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34" y="4445619"/>
            <a:ext cx="1433202" cy="10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883274" y="1312597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35970" y="552788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6317357" y="3190413"/>
            <a:ext cx="492224" cy="767847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89" y="3027113"/>
            <a:ext cx="144016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525369" y="4114512"/>
            <a:ext cx="225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ntermediate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830513" y="2787069"/>
            <a:ext cx="1377282" cy="411025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56235" y="3244968"/>
            <a:ext cx="1377282" cy="655767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827077" y="3939197"/>
            <a:ext cx="1377282" cy="411025"/>
          </a:xfrm>
          <a:prstGeom prst="up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23678" y="1742897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41060" y="4549040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432" y="803037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3" name="Rectangle 3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5" name="TextBox 34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7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1444906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34" y="4445619"/>
            <a:ext cx="1433202" cy="10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883274" y="1312597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35970" y="552788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6317357" y="3190413"/>
            <a:ext cx="492224" cy="767847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89" y="3027113"/>
            <a:ext cx="144016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525369" y="4114512"/>
            <a:ext cx="225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ntermediate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830513" y="2787069"/>
            <a:ext cx="1377282" cy="411025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56235" y="3244968"/>
            <a:ext cx="1377282" cy="655767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827077" y="3939197"/>
            <a:ext cx="1377282" cy="411025"/>
          </a:xfrm>
          <a:prstGeom prst="up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23678" y="1742897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41060" y="4549040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48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73" y="4686842"/>
            <a:ext cx="1440161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6660232" y="573256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Original camera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432" y="803037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5" name="Rectangle 3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7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1444906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34" y="4445619"/>
            <a:ext cx="1433202" cy="10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883274" y="1312597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35970" y="552788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6317357" y="3190413"/>
            <a:ext cx="492224" cy="767847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89" y="3027113"/>
            <a:ext cx="144016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525369" y="4114512"/>
            <a:ext cx="225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ntermediate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830513" y="2787069"/>
            <a:ext cx="1377282" cy="411025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56235" y="3244968"/>
            <a:ext cx="1377282" cy="655767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827077" y="3939197"/>
            <a:ext cx="1377282" cy="411025"/>
          </a:xfrm>
          <a:prstGeom prst="up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23678" y="1742897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41060" y="4549040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48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73" y="4686842"/>
            <a:ext cx="1440161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822086" y="2082334"/>
            <a:ext cx="1603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Y-PSNR (dB)</a:t>
            </a:r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6291318" y="2472784"/>
            <a:ext cx="2719139" cy="3885540"/>
          </a:xfrm>
          <a:prstGeom prst="ellipse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660232" y="573256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Original camera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mic Sans MS" pitchFamily="66" charset="0"/>
              </a:rPr>
              <a:t>Depth image based rendering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432" y="803037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2" name="Rectangle 4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1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494379"/>
              </p:ext>
            </p:extLst>
          </p:nvPr>
        </p:nvGraphicFramePr>
        <p:xfrm>
          <a:off x="6169682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54536"/>
              </p:ext>
            </p:extLst>
          </p:nvPr>
        </p:nvGraphicFramePr>
        <p:xfrm>
          <a:off x="870837" y="4238230"/>
          <a:ext cx="4206732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                                   Display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3" name="Rectangle 6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69" name="Rectangle 6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8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90" name="Oval 89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542635"/>
              </p:ext>
            </p:extLst>
          </p:nvPr>
        </p:nvGraphicFramePr>
        <p:xfrm>
          <a:off x="179332" y="1628800"/>
          <a:ext cx="8785156" cy="2769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32"/>
                <a:gridCol w="864096"/>
                <a:gridCol w="792088"/>
                <a:gridCol w="1872208"/>
                <a:gridCol w="1944216"/>
                <a:gridCol w="1944216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Test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sequence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Input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views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VSRS 3.5 [dB]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depth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VBGMM</a:t>
                      </a:r>
                      <a:r>
                        <a:rPr lang="en-US" sz="1600" b="0" baseline="0" noProof="0" dirty="0" smtClean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K-Means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>
                          <a:solidFill>
                            <a:schemeClr val="bg1"/>
                          </a:solidFill>
                        </a:rPr>
                        <a:t>VBDMM</a:t>
                      </a:r>
                      <a:r>
                        <a:rPr lang="sv-SE" sz="1600" b="0" baseline="0" noProof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sv-SE" sz="1600" b="0" noProof="0" dirty="0" smtClean="0">
                          <a:solidFill>
                            <a:schemeClr val="bg1"/>
                          </a:solidFill>
                        </a:rPr>
                        <a:t>Mean-shift depth</a:t>
                      </a:r>
                      <a:r>
                        <a:rPr lang="sv-SE" sz="1600" b="0" baseline="0" noProof="0" dirty="0" smtClean="0">
                          <a:solidFill>
                            <a:schemeClr val="bg1"/>
                          </a:solidFill>
                        </a:rPr>
                        <a:t>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Newspaper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4,6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32.00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/>
                        <a:t>32.10</a:t>
                      </a:r>
                      <a:endParaRPr lang="en-US" sz="1600" b="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600" b="0" noProof="0" dirty="0" smtClean="0"/>
                        <a:t>32.11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Kendo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36.54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39.35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Poznan Street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35.56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35.72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Lovebird1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6,8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7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28.50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28.68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29.04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Balloons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35.69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35.93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36.02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9332" y="4872062"/>
            <a:ext cx="3610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Color classification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 number of color clusters: 50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Objective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9" name="Rectangle 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7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516541"/>
              </p:ext>
            </p:extLst>
          </p:nvPr>
        </p:nvGraphicFramePr>
        <p:xfrm>
          <a:off x="179332" y="1628800"/>
          <a:ext cx="8785156" cy="2769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32"/>
                <a:gridCol w="864096"/>
                <a:gridCol w="792088"/>
                <a:gridCol w="1872208"/>
                <a:gridCol w="1944216"/>
                <a:gridCol w="1944216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Test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sequence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Input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views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VSRS 3.5 [dB]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depth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VBGMM</a:t>
                      </a:r>
                      <a:r>
                        <a:rPr lang="en-US" sz="1600" b="0" baseline="0" noProof="0" dirty="0" smtClean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K-Means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>
                          <a:solidFill>
                            <a:schemeClr val="bg1"/>
                          </a:solidFill>
                        </a:rPr>
                        <a:t>VBDMM</a:t>
                      </a:r>
                      <a:r>
                        <a:rPr lang="sv-SE" sz="1600" b="0" baseline="0" noProof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sv-SE" sz="1600" b="0" noProof="0" dirty="0" smtClean="0">
                          <a:solidFill>
                            <a:schemeClr val="bg1"/>
                          </a:solidFill>
                        </a:rPr>
                        <a:t>Mean-shift depth</a:t>
                      </a:r>
                      <a:r>
                        <a:rPr lang="sv-SE" sz="1600" b="0" baseline="0" noProof="0" dirty="0" smtClean="0">
                          <a:solidFill>
                            <a:schemeClr val="bg1"/>
                          </a:solidFill>
                        </a:rPr>
                        <a:t>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Newspaper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4,6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32.00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/>
                        <a:t>32.10</a:t>
                      </a:r>
                      <a:endParaRPr lang="en-US" sz="1600" b="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600" b="0" noProof="0" dirty="0" smtClean="0"/>
                        <a:t>32.11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Kendo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36.54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39.35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Poznan Street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35.56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35.72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Lovebird1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6,8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7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28.50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28.68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29.04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Balloons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35.69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35.93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36.02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9332" y="4872062"/>
            <a:ext cx="3610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Color classification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 number of color clusters: 50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Objective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0" name="Rectangle 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33642"/>
              </p:ext>
            </p:extLst>
          </p:nvPr>
        </p:nvGraphicFramePr>
        <p:xfrm>
          <a:off x="179332" y="1628800"/>
          <a:ext cx="8785156" cy="2769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32"/>
                <a:gridCol w="864096"/>
                <a:gridCol w="792088"/>
                <a:gridCol w="1872208"/>
                <a:gridCol w="1944216"/>
                <a:gridCol w="1944216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Test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sequence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Input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views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VSRS 3.5 [dB]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depth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VBGMM</a:t>
                      </a:r>
                      <a:r>
                        <a:rPr lang="en-US" sz="1600" b="0" baseline="0" noProof="0" dirty="0" smtClean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K-Means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>
                          <a:solidFill>
                            <a:schemeClr val="bg1"/>
                          </a:solidFill>
                        </a:rPr>
                        <a:t>VBDMM</a:t>
                      </a:r>
                      <a:r>
                        <a:rPr lang="sv-SE" sz="1600" b="0" baseline="0" noProof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sv-SE" sz="1600" b="0" noProof="0" dirty="0" smtClean="0">
                          <a:solidFill>
                            <a:schemeClr val="bg1"/>
                          </a:solidFill>
                        </a:rPr>
                        <a:t>Mean-shift depth</a:t>
                      </a:r>
                      <a:r>
                        <a:rPr lang="sv-SE" sz="1600" b="0" baseline="0" noProof="0" dirty="0" smtClean="0">
                          <a:solidFill>
                            <a:schemeClr val="bg1"/>
                          </a:solidFill>
                        </a:rPr>
                        <a:t>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Newspaper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4,6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32.00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/>
                        <a:t>32.10</a:t>
                      </a:r>
                      <a:endParaRPr lang="en-US" sz="1600" b="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600" b="0" noProof="0" dirty="0" smtClean="0"/>
                        <a:t>32.11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Kendo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36.54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39.35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Poznan Street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35.56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35.72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Lovebird1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smtClean="0"/>
                        <a:t>6,8</a:t>
                      </a:r>
                      <a:endParaRPr lang="en-US" sz="1600" b="0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7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28.50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28.68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29.04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Balloons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35.69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35.93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36.02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9332" y="4872062"/>
            <a:ext cx="3610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Color classification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 number of color clusters: 50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Objective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0" name="Rectangle 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606955"/>
              </p:ext>
            </p:extLst>
          </p:nvPr>
        </p:nvGraphicFramePr>
        <p:xfrm>
          <a:off x="179332" y="1628800"/>
          <a:ext cx="8785156" cy="2769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32"/>
                <a:gridCol w="864096"/>
                <a:gridCol w="792088"/>
                <a:gridCol w="1872208"/>
                <a:gridCol w="1944216"/>
                <a:gridCol w="1944216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Test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sequence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Input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views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VSRS 3.5 [dB]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depth 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VBGMM</a:t>
                      </a:r>
                      <a:r>
                        <a:rPr lang="en-US" sz="1600" b="0" baseline="0" noProof="0" dirty="0" smtClean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K-Means</a:t>
                      </a:r>
                    </a:p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>
                          <a:solidFill>
                            <a:schemeClr val="bg1"/>
                          </a:solidFill>
                        </a:rPr>
                        <a:t>VBDMM</a:t>
                      </a:r>
                      <a:r>
                        <a:rPr lang="sv-SE" sz="1600" b="0" baseline="0" noProof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sv-SE" sz="1600" b="0" noProof="0" dirty="0" smtClean="0">
                          <a:solidFill>
                            <a:schemeClr val="bg1"/>
                          </a:solidFill>
                        </a:rPr>
                        <a:t>Mean-shift depth</a:t>
                      </a:r>
                      <a:r>
                        <a:rPr lang="sv-SE" sz="1600" b="0" baseline="0" noProof="0" dirty="0" smtClean="0">
                          <a:solidFill>
                            <a:schemeClr val="bg1"/>
                          </a:solidFill>
                        </a:rPr>
                        <a:t>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Newspaper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4,6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32.00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/>
                        <a:t>32.10</a:t>
                      </a:r>
                      <a:endParaRPr lang="en-US" sz="1600" b="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600" b="0" noProof="0" dirty="0" smtClean="0"/>
                        <a:t>32.11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Kendo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36.54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39.35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Poznan Street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35.56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35.72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Lovebird1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smtClean="0"/>
                        <a:t>6,8</a:t>
                      </a:r>
                      <a:endParaRPr lang="en-US" sz="1600" b="0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7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28.50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28.68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29.04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Balloons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35.69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35.93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36.02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9332" y="4872062"/>
            <a:ext cx="3610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Color classification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 number of color clusters: 50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Objective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0" name="Rectangle 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8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5536" y="1935485"/>
            <a:ext cx="8346031" cy="3077785"/>
            <a:chOff x="395536" y="1935485"/>
            <a:chExt cx="8346031" cy="307778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788" y="1935882"/>
              <a:ext cx="4046779" cy="307738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35485"/>
              <a:ext cx="4053675" cy="3077388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882"/>
            <a:ext cx="4046779" cy="30773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25816"/>
            <a:ext cx="4053675" cy="307738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4" name="Rectangle 1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95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5536" y="1935485"/>
            <a:ext cx="8346031" cy="3077785"/>
            <a:chOff x="395536" y="1935485"/>
            <a:chExt cx="8346031" cy="307778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788" y="1935882"/>
              <a:ext cx="4046779" cy="307738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35485"/>
              <a:ext cx="4053675" cy="307738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882"/>
            <a:ext cx="4046779" cy="30773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25816"/>
            <a:ext cx="4053675" cy="30773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203848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13917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5536" y="119675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0" name="Rectangle 1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40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95536" y="119675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1045" y="1581608"/>
            <a:ext cx="8773671" cy="3431567"/>
            <a:chOff x="203895" y="1725624"/>
            <a:chExt cx="8773671" cy="3431567"/>
          </a:xfrm>
        </p:grpSpPr>
        <p:pic>
          <p:nvPicPr>
            <p:cNvPr id="6146" name="Picture 2" descr="C:\Pravin\Papers\ICASSP\icassp\kendo_v04_original_results1_f204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95" y="1910345"/>
              <a:ext cx="2508975" cy="3105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Pravin\Papers\ICASSP\Rana13_ICASSP\icassp\kendo_v04_mpeg_results1_f204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822" y="1910345"/>
              <a:ext cx="2501280" cy="3095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513917" y="3284984"/>
              <a:ext cx="381267" cy="7445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C:\Pravin\Papers\ICASSP\Rana13_ICASSP\icassp\kendo_v04_vbdmm_results1_f204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8054" y="1907805"/>
              <a:ext cx="2501280" cy="3095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Pravin\Papers\ICASSP\Rana13_ICASSP\icassp\kendo_v04_vbgmm_results1_f204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6286" y="1899282"/>
              <a:ext cx="2501280" cy="3095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2305844" y="1930376"/>
              <a:ext cx="149906" cy="30853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81494" y="2348880"/>
              <a:ext cx="914400" cy="227431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86145" y="1887686"/>
              <a:ext cx="149906" cy="3269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76286" y="1887687"/>
              <a:ext cx="149906" cy="3269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69726" y="2321111"/>
              <a:ext cx="914400" cy="227431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93262" y="2348880"/>
              <a:ext cx="914400" cy="227431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27584" y="2310048"/>
              <a:ext cx="914400" cy="227431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04448" y="1725624"/>
              <a:ext cx="373118" cy="3269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1459" y="1753197"/>
              <a:ext cx="149906" cy="3269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608734" y="4858126"/>
            <a:ext cx="189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81835" y="4858126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VBGMM K-Means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9072" y="4835768"/>
            <a:ext cx="183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</a:p>
          <a:p>
            <a:pPr algn="ctr"/>
            <a:r>
              <a:rPr lang="sv-SE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sv-SE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28202" y="4881934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2" name="Rectangle 3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5" name="Rectangle 1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7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46517" y="4221088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30991" y="4221088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2" name="Rectangle 1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8734" y="4778876"/>
            <a:ext cx="189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1835" y="4778876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VBGMM K-Means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9072" y="4756518"/>
            <a:ext cx="183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</a:p>
          <a:p>
            <a:pPr algn="ctr"/>
            <a:r>
              <a:rPr lang="sv-SE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sv-SE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9404" y="1817734"/>
            <a:ext cx="8512386" cy="2965874"/>
            <a:chOff x="69404" y="1817734"/>
            <a:chExt cx="8512386" cy="2965874"/>
          </a:xfrm>
        </p:grpSpPr>
        <p:grpSp>
          <p:nvGrpSpPr>
            <p:cNvPr id="28" name="Group 27"/>
            <p:cNvGrpSpPr/>
            <p:nvPr/>
          </p:nvGrpSpPr>
          <p:grpSpPr>
            <a:xfrm>
              <a:off x="2136304" y="1817734"/>
              <a:ext cx="6445486" cy="2965874"/>
              <a:chOff x="2155354" y="1817734"/>
              <a:chExt cx="6445486" cy="2965874"/>
            </a:xfrm>
          </p:grpSpPr>
          <p:pic>
            <p:nvPicPr>
              <p:cNvPr id="44" name="Picture 6" descr="C:\Pravin\Papers\ICASSP\Rana13_ICASSP\icassp\lovebird1_v07_vbgmm_results1_f228.bmp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0466" y="1837779"/>
                <a:ext cx="2370374" cy="2933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2155354" y="1817734"/>
                <a:ext cx="4539474" cy="2965874"/>
                <a:chOff x="2155354" y="1817734"/>
                <a:chExt cx="4539474" cy="2965874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2155354" y="1837950"/>
                  <a:ext cx="4370387" cy="2936108"/>
                  <a:chOff x="2597484" y="1837950"/>
                  <a:chExt cx="4370387" cy="2936108"/>
                </a:xfrm>
              </p:grpSpPr>
              <p:pic>
                <p:nvPicPr>
                  <p:cNvPr id="3081" name="Picture 9" descr="C:\Pravin\Papers\ICASSP\Rana13_ICASSP\icassp\lovebird1_v07_vbdmm_results1_f228.bmp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97497" y="1840235"/>
                    <a:ext cx="2370374" cy="293382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079" name="Picture 7" descr="C:\Pravin\Papers\ICASSP\Rana13_ICASSP\icassp\lovebird1_v07_mpeg_results1_f228.bmp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97484" y="1837950"/>
                    <a:ext cx="2370374" cy="293382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5" name="Rectangle 24"/>
                <p:cNvSpPr/>
                <p:nvPr/>
              </p:nvSpPr>
              <p:spPr>
                <a:xfrm>
                  <a:off x="2477878" y="1828425"/>
                  <a:ext cx="149906" cy="29387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4517344" y="1844824"/>
                  <a:ext cx="149906" cy="29387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6544922" y="1817734"/>
                  <a:ext cx="149906" cy="29387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Rectangle 26"/>
              <p:cNvSpPr/>
              <p:nvPr/>
            </p:nvSpPr>
            <p:spPr>
              <a:xfrm>
                <a:off x="2670106" y="3486109"/>
                <a:ext cx="914400" cy="126014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703812" y="3486109"/>
                <a:ext cx="914400" cy="126014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729709" y="3478031"/>
                <a:ext cx="914400" cy="126014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Picture 8" descr="C:\Pravin\Papers\ICASSP\Rana13_ICASSP\icassp\lovebird1_v07_original_results1_f228.b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54" y="1837779"/>
              <a:ext cx="2370374" cy="2933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9404" y="1842911"/>
              <a:ext cx="370361" cy="2928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38649" y="1817734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0610" y="3477328"/>
              <a:ext cx="914400" cy="126014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728202" y="4802684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8" name="Rectangle 37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25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73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494379"/>
              </p:ext>
            </p:extLst>
          </p:nvPr>
        </p:nvGraphicFramePr>
        <p:xfrm>
          <a:off x="6169682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54536"/>
              </p:ext>
            </p:extLst>
          </p:nvPr>
        </p:nvGraphicFramePr>
        <p:xfrm>
          <a:off x="870837" y="4238230"/>
          <a:ext cx="4206732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                                   Display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3" name="Rectangle 6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69" name="Rectangle 6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84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84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87" name="Oval 86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91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19598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92280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5" name="Rectangle 1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6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7504" y="1566084"/>
            <a:ext cx="8381503" cy="4159930"/>
            <a:chOff x="69404" y="1566084"/>
            <a:chExt cx="8381503" cy="4159930"/>
          </a:xfrm>
        </p:grpSpPr>
        <p:sp>
          <p:nvSpPr>
            <p:cNvPr id="14" name="TextBox 13"/>
            <p:cNvSpPr txBox="1"/>
            <p:nvPr/>
          </p:nvSpPr>
          <p:spPr>
            <a:xfrm>
              <a:off x="2603401" y="4778876"/>
              <a:ext cx="1742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MPEG depth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47617" y="4778876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VBGMM K-Means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7177" y="4756518"/>
              <a:ext cx="1839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Original</a:t>
              </a:r>
            </a:p>
            <a:p>
              <a:pPr algn="ctr"/>
              <a:r>
                <a:rPr lang="sv-SE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sv-SE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9404" y="1566084"/>
              <a:ext cx="370361" cy="32056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13136" y="1771502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30610" y="3477328"/>
              <a:ext cx="914400" cy="126014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563841" y="4802684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VBDMM Mean-Shift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5122" name="Picture 2" descr="C:\Pravin\Papers\ICASSP\Rana13_ICASSP\icassp\lovebird1_v07_vbdmm_results2_f228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4980" y="1796771"/>
              <a:ext cx="2375927" cy="2940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3" name="Picture 3" descr="C:\Pravin\Papers\ICASSP\Rana13_ICASSP\icassp\lovebird1_v07_vbgmm_results2_f228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986" y="1796770"/>
              <a:ext cx="2375927" cy="2940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Pravin\Papers\ICASSP\Rana13_ICASSP\icassp\lovebird1_v07_mpeg_results2_f228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7812" y="1796720"/>
              <a:ext cx="2375927" cy="2940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Picture 5" descr="C:\Pravin\Papers\ICASSP\Rana13_ICASSP\icassp\lovebird1_v07_original_results2_f228.bmp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96" y="1788683"/>
              <a:ext cx="2375927" cy="2940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/>
            <p:cNvSpPr/>
            <p:nvPr/>
          </p:nvSpPr>
          <p:spPr>
            <a:xfrm>
              <a:off x="6400906" y="1782341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08934" y="1771502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460526" y="1795885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3121" y="1628800"/>
              <a:ext cx="370361" cy="31181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61891" y="1792954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2807223" y="1988840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52788" y="1988840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04397" y="2016758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6124" y="2016758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4" name="Rectangle 4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0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341"/>
            <a:ext cx="4053675" cy="3067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45407"/>
            <a:ext cx="4043306" cy="30678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2" name="Rectangle 1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99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341"/>
            <a:ext cx="4053675" cy="3067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45407"/>
            <a:ext cx="4043306" cy="30678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5868" y="41490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88024" y="41490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1" name="Rectangle 20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4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07504" y="1628800"/>
            <a:ext cx="8387619" cy="3118193"/>
            <a:chOff x="107504" y="3839199"/>
            <a:chExt cx="8387619" cy="3118193"/>
          </a:xfrm>
        </p:grpSpPr>
        <p:grpSp>
          <p:nvGrpSpPr>
            <p:cNvPr id="25" name="Group 24"/>
            <p:cNvGrpSpPr/>
            <p:nvPr/>
          </p:nvGrpSpPr>
          <p:grpSpPr>
            <a:xfrm>
              <a:off x="121400" y="4030484"/>
              <a:ext cx="8373723" cy="2926908"/>
              <a:chOff x="557819" y="1942252"/>
              <a:chExt cx="8373723" cy="2926908"/>
            </a:xfrm>
          </p:grpSpPr>
          <p:pic>
            <p:nvPicPr>
              <p:cNvPr id="31" name="Picture 2" descr="C:\Pravin\Papers\ICASSP\Rana13_ICASSP\icassp\newspaper_v04_vbdmm_results1_f1.bmp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69174" y="1942252"/>
                <a:ext cx="2362368" cy="2923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3" descr="C:\Pravin\Papers\ICASSP\Rana13_ICASSP\icassp\newspaper_v04_vbgmm_results1_f1.bmp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9696" y="1942252"/>
                <a:ext cx="2362368" cy="2923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4" descr="C:\Pravin\Papers\ICASSP\Rana13_ICASSP\icassp\newspaper_v04_mpeg_results1_f1.bmp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510" y="1945246"/>
                <a:ext cx="2362368" cy="2923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5" descr="C:\Pravin\Papers\ICASSP\Rana13_ICASSP\icassp\newspaper_v04_original_results1_f1.bmp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819" y="1945246"/>
                <a:ext cx="2362368" cy="29239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25"/>
            <p:cNvSpPr/>
            <p:nvPr/>
          </p:nvSpPr>
          <p:spPr>
            <a:xfrm>
              <a:off x="107504" y="3839199"/>
              <a:ext cx="370361" cy="31181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6274" y="4003353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424148" y="4005064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432176" y="3994225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83768" y="4018608"/>
              <a:ext cx="149906" cy="2938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641501" y="4778876"/>
            <a:ext cx="174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85717" y="4778876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VBGMM K-Means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5277" y="4756518"/>
            <a:ext cx="183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</a:p>
          <a:p>
            <a:pPr algn="ctr"/>
            <a:r>
              <a:rPr lang="sv-SE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sv-SE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01941" y="4802684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786675" y="2132856"/>
            <a:ext cx="914400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732240" y="2132856"/>
            <a:ext cx="914400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83849" y="2160774"/>
            <a:ext cx="914400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55576" y="2160774"/>
            <a:ext cx="914400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5" name="Rectangle 4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8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341"/>
            <a:ext cx="4053675" cy="3067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45407"/>
            <a:ext cx="4043306" cy="30678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6501" y="2132856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78657" y="2132856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1" name="Rectangle 10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56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:\Pravin\Papers\ICASSP\Rana13_ICASSP\icassp\newspaper_v04_vbgmm_results2_f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547" y="1824468"/>
            <a:ext cx="2349241" cy="290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6663" y="1792954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641501" y="4778876"/>
            <a:ext cx="174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85717" y="4778876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VBGMM K-Means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5277" y="4756518"/>
            <a:ext cx="183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</a:p>
          <a:p>
            <a:pPr algn="ctr"/>
            <a:r>
              <a:rPr lang="sv-SE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sv-SE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01941" y="4802684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pic>
        <p:nvPicPr>
          <p:cNvPr id="7171" name="Picture 3" descr="C:\Pravin\Papers\ICASSP\Rana13_ICASSP\icassp\newspaper_v04_vbdmm_results2_f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89" y="1824468"/>
            <a:ext cx="2349241" cy="290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Pravin\Papers\ICASSP\Rana13_ICASSP\icassp\newspaper_v04_mpeg_results2_f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647" y="1831202"/>
            <a:ext cx="2349241" cy="290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Pravin\Papers\ICASSP\Rana13_ICASSP\icassp\newspaper_v04_original_results2_f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8" y="1832765"/>
            <a:ext cx="2349241" cy="290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2367292" y="1808209"/>
            <a:ext cx="164897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98507" y="1783826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9512" y="1678959"/>
            <a:ext cx="370361" cy="311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92046" y="1794665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385892" y="1678959"/>
            <a:ext cx="352666" cy="358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267144" y="2681002"/>
            <a:ext cx="576064" cy="1728192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212709" y="2681002"/>
            <a:ext cx="576064" cy="1728192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264318" y="2708920"/>
            <a:ext cx="576064" cy="1728192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236045" y="2708920"/>
            <a:ext cx="576064" cy="1728192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50" name="Rectangle 49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56184"/>
            <a:ext cx="4053675" cy="3056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9" y="1946659"/>
            <a:ext cx="4053675" cy="30569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3" name="Rectangle 2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0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56184"/>
            <a:ext cx="4053675" cy="3056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9" y="1946659"/>
            <a:ext cx="4053675" cy="30569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3059" y="23488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52120" y="23488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5" name="Rectangle 2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536" y="1381418"/>
            <a:ext cx="8621115" cy="4802832"/>
            <a:chOff x="395536" y="1381418"/>
            <a:chExt cx="8621115" cy="4802832"/>
          </a:xfrm>
        </p:grpSpPr>
        <p:pic>
          <p:nvPicPr>
            <p:cNvPr id="3074" name="Picture 2" descr="C:\Pravin\Papers\ICASSP\icassp\balloons_v04_original_results1_f51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891066"/>
              <a:ext cx="2489427" cy="3036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201" y="1883054"/>
              <a:ext cx="2461831" cy="30470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076" y="1882924"/>
              <a:ext cx="2460608" cy="304550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41501" y="4930134"/>
              <a:ext cx="1742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MPEG depth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85717" y="4930134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VBGMM K-Means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5277" y="4907776"/>
              <a:ext cx="1839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Original</a:t>
              </a:r>
            </a:p>
            <a:p>
              <a:pPr algn="ctr"/>
              <a:r>
                <a:rPr lang="sv-SE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sv-SE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01941" y="4953942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VBDMM Mean-Shift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4098" name="Picture 2" descr="C:\Pravin\Papers\ICASSP\Rana13_ICASSP\icassp\balloons_v04_vbdmm_results1_f51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087" y="1892449"/>
              <a:ext cx="2443918" cy="302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445978" y="1381418"/>
              <a:ext cx="568813" cy="4802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C:\Pravin\Papers\ICASSP\Rana13_ICASSP\icassp\balloons_v04_vbdmm_results1_f51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947" y="1901974"/>
              <a:ext cx="2443918" cy="3015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8447838" y="1381418"/>
              <a:ext cx="568813" cy="4802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03601" y="1854348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463258" y="1845886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008" y="1874858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03920" y="1863873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2884963" y="2060848"/>
            <a:ext cx="894949" cy="122413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29430" y="2045246"/>
            <a:ext cx="894949" cy="122413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5300" y="2045246"/>
            <a:ext cx="894949" cy="122413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54684" y="2060848"/>
            <a:ext cx="894949" cy="122413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6" name="Rectangle 35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4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494379"/>
              </p:ext>
            </p:extLst>
          </p:nvPr>
        </p:nvGraphicFramePr>
        <p:xfrm>
          <a:off x="6169682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54536"/>
              </p:ext>
            </p:extLst>
          </p:nvPr>
        </p:nvGraphicFramePr>
        <p:xfrm>
          <a:off x="870837" y="4238230"/>
          <a:ext cx="4206732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                                   Display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3" name="Rectangle 6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69" name="Rectangle 6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8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90" name="Oval 89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57336"/>
            <a:ext cx="4053674" cy="3055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50" y="1946659"/>
            <a:ext cx="4053674" cy="30665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Poznan Street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3" name="Rectangle 2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6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57336"/>
            <a:ext cx="4053674" cy="3055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50" y="1946659"/>
            <a:ext cx="4053674" cy="30665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Poznan Street</a:t>
            </a:r>
          </a:p>
        </p:txBody>
      </p:sp>
      <p:sp>
        <p:nvSpPr>
          <p:cNvPr id="2" name="Rectangle 1"/>
          <p:cNvSpPr/>
          <p:nvPr/>
        </p:nvSpPr>
        <p:spPr>
          <a:xfrm>
            <a:off x="3995936" y="354017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16416" y="354017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5" name="Rectangle 2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3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Poznan Street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79512" y="1757620"/>
            <a:ext cx="8596750" cy="4048269"/>
            <a:chOff x="179512" y="1757620"/>
            <a:chExt cx="8596750" cy="4048269"/>
          </a:xfrm>
        </p:grpSpPr>
        <p:sp>
          <p:nvSpPr>
            <p:cNvPr id="18" name="TextBox 17"/>
            <p:cNvSpPr txBox="1"/>
            <p:nvPr/>
          </p:nvSpPr>
          <p:spPr>
            <a:xfrm>
              <a:off x="2641501" y="4877801"/>
              <a:ext cx="1742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MPEG depth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85717" y="4877801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VBGMM K-Means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5277" y="4855443"/>
              <a:ext cx="1839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Original</a:t>
              </a:r>
            </a:p>
            <a:p>
              <a:pPr algn="ctr"/>
              <a:r>
                <a:rPr lang="sv-SE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sv-SE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01941" y="4882559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VBDMM Mean-Shift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5122" name="Picture 2" descr="C:\Pravin\Papers\ICASSP\Rana13_ICASSP\icassp\poznan_street_v04_vbdmm_results1_f121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576" y="1839140"/>
              <a:ext cx="2467686" cy="305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585" y="1833410"/>
              <a:ext cx="2448272" cy="305584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6510883" y="1835298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59585" y="1842935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5643" y="1829615"/>
              <a:ext cx="2448272" cy="3069929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4456559" y="1842935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82917" y="1847871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C:\Pravin\Papers\ICASSP\icassp\poznan_street_v04_original_results1_f121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1829616"/>
              <a:ext cx="2468956" cy="3074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2425970" y="1795362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9512" y="1757620"/>
              <a:ext cx="288032" cy="3420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594146" y="1835298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707904" y="2780928"/>
            <a:ext cx="525283" cy="15037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12360" y="2780928"/>
            <a:ext cx="525283" cy="15037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53580" y="2780928"/>
            <a:ext cx="551681" cy="15037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796136" y="2780928"/>
            <a:ext cx="551681" cy="15037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26045" y="2989075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755891" y="2989075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683145" y="3012839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838156" y="3012839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2" name="Rectangle 4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6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57336"/>
            <a:ext cx="4053674" cy="3055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50" y="1946659"/>
            <a:ext cx="4053674" cy="30665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Poznan Street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67744" y="3269001"/>
            <a:ext cx="381267" cy="43250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88224" y="3269001"/>
            <a:ext cx="381267" cy="43250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1" name="Rectangle 10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5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Poznan Street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Subjective results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8100" y="1756995"/>
            <a:ext cx="8892479" cy="4048269"/>
            <a:chOff x="0" y="1757620"/>
            <a:chExt cx="8892479" cy="4048269"/>
          </a:xfrm>
        </p:grpSpPr>
        <p:pic>
          <p:nvPicPr>
            <p:cNvPr id="6146" name="Picture 2" descr="C:\Pravin\Papers\ICASSP\Rana13_ICASSP\icassp\poznan_street_v04_original_results2_f121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8" y="1833409"/>
              <a:ext cx="2473585" cy="306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9" name="Picture 5" descr="C:\Pravin\Papers\ICASSP\Rana13_ICASSP\icassp\poznan_street_v04_mpeg_results2_f121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140" y="1832332"/>
              <a:ext cx="2473585" cy="306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" descr="C:\Pravin\Papers\ICASSP\Rana13_ICASSP\icassp\poznan_street_v04_vbdmm_results2_f121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655" y="1835298"/>
              <a:ext cx="2473585" cy="306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C:\Pravin\Papers\ICASSP\Rana13_ICASSP\icassp\poznan_street_v04_vbgmm_results2_f121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009" y="1826639"/>
              <a:ext cx="2473585" cy="306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0" y="1757620"/>
              <a:ext cx="8892479" cy="4048269"/>
              <a:chOff x="0" y="1757620"/>
              <a:chExt cx="8892479" cy="4048269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641501" y="4877801"/>
                <a:ext cx="17427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With MPEG depth maps</a:t>
                </a:r>
                <a:endParaRPr lang="en-US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585717" y="4877801"/>
                <a:ext cx="18440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With VBGMM K-Means</a:t>
                </a:r>
              </a:p>
              <a:p>
                <a:pPr algn="ctr"/>
                <a:r>
                  <a:rPr lang="en-US" dirty="0">
                    <a:latin typeface="Microsoft Sans Serif" pitchFamily="34" charset="0"/>
                    <a:cs typeface="Microsoft Sans Serif" pitchFamily="34" charset="0"/>
                  </a:rPr>
                  <a:t>d</a:t>
                </a:r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epth maps</a:t>
                </a:r>
                <a:endParaRPr lang="en-US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25277" y="4855443"/>
                <a:ext cx="18397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Original</a:t>
                </a:r>
              </a:p>
              <a:p>
                <a:pPr algn="ctr"/>
                <a:r>
                  <a:rPr lang="sv-SE" dirty="0">
                    <a:latin typeface="Microsoft Sans Serif" pitchFamily="34" charset="0"/>
                    <a:cs typeface="Microsoft Sans Serif" pitchFamily="34" charset="0"/>
                  </a:rPr>
                  <a:t>d</a:t>
                </a:r>
                <a:r>
                  <a:rPr lang="sv-SE" dirty="0" smtClean="0">
                    <a:latin typeface="Microsoft Sans Serif" pitchFamily="34" charset="0"/>
                    <a:cs typeface="Microsoft Sans Serif" pitchFamily="34" charset="0"/>
                  </a:rPr>
                  <a:t>epth maps</a:t>
                </a:r>
                <a:endParaRPr lang="en-US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601941" y="4882559"/>
                <a:ext cx="18440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With VBDMM Mean-Shift</a:t>
                </a:r>
              </a:p>
              <a:p>
                <a:pPr algn="ctr"/>
                <a:r>
                  <a:rPr lang="en-US" dirty="0">
                    <a:latin typeface="Microsoft Sans Serif" pitchFamily="34" charset="0"/>
                    <a:cs typeface="Microsoft Sans Serif" pitchFamily="34" charset="0"/>
                  </a:rPr>
                  <a:t>d</a:t>
                </a:r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epth maps</a:t>
                </a:r>
                <a:endParaRPr lang="en-US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372200" y="1835298"/>
                <a:ext cx="182116" cy="30995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264918" y="1833410"/>
                <a:ext cx="182116" cy="30995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201069" y="1757621"/>
                <a:ext cx="182116" cy="31898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0" y="1757620"/>
                <a:ext cx="467544" cy="34209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514530" y="1835298"/>
                <a:ext cx="377949" cy="30995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2999967" y="2630343"/>
              <a:ext cx="839074" cy="85568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04423" y="2630343"/>
              <a:ext cx="839074" cy="85568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45643" y="2630343"/>
              <a:ext cx="881242" cy="85568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088199" y="2630343"/>
              <a:ext cx="881242" cy="85568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4" name="Rectangle 4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Conclusions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90872" y="1196752"/>
            <a:ext cx="8229600" cy="432048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dirty="0" smtClean="0">
                <a:latin typeface="Microsoft Sans Serif" pitchFamily="34" charset="0"/>
                <a:cs typeface="Microsoft Sans Serif" pitchFamily="34" charset="0"/>
              </a:rPr>
              <a:t>We improved the inter-view depth consistency and hence, enhanced the visual experience of free-viewpoint television</a:t>
            </a:r>
          </a:p>
          <a:p>
            <a:pPr algn="just">
              <a:lnSpc>
                <a:spcPct val="110000"/>
              </a:lnSpc>
            </a:pPr>
            <a:endParaRPr lang="en-US" sz="18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1800" dirty="0" smtClean="0">
                <a:latin typeface="Microsoft Sans Serif" pitchFamily="34" charset="0"/>
                <a:cs typeface="Microsoft Sans Serif" pitchFamily="34" charset="0"/>
              </a:rPr>
              <a:t>For that, we exploited the per-pixel association between depth and color by classification</a:t>
            </a:r>
          </a:p>
          <a:p>
            <a:pPr algn="just"/>
            <a:endParaRPr lang="en-US" sz="18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1800" dirty="0" smtClean="0">
                <a:latin typeface="Microsoft Sans Serif" pitchFamily="34" charset="0"/>
                <a:cs typeface="Microsoft Sans Serif" pitchFamily="34" charset="0"/>
              </a:rPr>
              <a:t>Color classification in xyz space is accomplished by variational Bayesian inference. Then, color classes are used for depth classification</a:t>
            </a:r>
          </a:p>
          <a:p>
            <a:pPr algn="just"/>
            <a:endParaRPr lang="en-US" sz="18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1800" dirty="0" smtClean="0">
                <a:latin typeface="Microsoft Sans Serif" pitchFamily="34" charset="0"/>
                <a:cs typeface="Microsoft Sans Serif" pitchFamily="34" charset="0"/>
              </a:rPr>
              <a:t>Depth sub-clustering with Mean-shift improves the depth maps and hence view rendering quality</a:t>
            </a:r>
          </a:p>
          <a:p>
            <a:pPr algn="just"/>
            <a:endParaRPr lang="en-US" sz="18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1800" dirty="0" smtClean="0">
                <a:latin typeface="Microsoft Sans Serif" pitchFamily="34" charset="0"/>
                <a:cs typeface="Microsoft Sans Serif" pitchFamily="34" charset="0"/>
              </a:rPr>
              <a:t>Effectiveness of our approach is demonstrated by both objective and subjective results</a:t>
            </a:r>
            <a:endParaRPr lang="en-US" sz="18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3" name="Rectangle 1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9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5" name="Rectangle 4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0" y="2708920"/>
            <a:ext cx="9135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icrosoft Sans Serif" pitchFamily="34" charset="0"/>
                <a:cs typeface="Microsoft Sans Serif" pitchFamily="34" charset="0"/>
              </a:rPr>
              <a:t>Thank y</a:t>
            </a:r>
            <a:r>
              <a:rPr lang="en-US" sz="3600" dirty="0" smtClean="0">
                <a:latin typeface="Microsoft Sans Serif" pitchFamily="34" charset="0"/>
                <a:cs typeface="Microsoft Sans Serif" pitchFamily="34" charset="0"/>
              </a:rPr>
              <a:t>ou</a:t>
            </a:r>
            <a:endParaRPr lang="en-US" sz="3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" name="Footer Placeholder 11"/>
          <p:cNvSpPr txBox="1">
            <a:spLocks/>
          </p:cNvSpPr>
          <p:nvPr/>
        </p:nvSpPr>
        <p:spPr>
          <a:xfrm>
            <a:off x="8676455" y="6358324"/>
            <a:ext cx="4610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254943" y="1361234"/>
            <a:ext cx="8637537" cy="1203670"/>
            <a:chOff x="-108520" y="1145216"/>
            <a:chExt cx="8637537" cy="1203670"/>
          </a:xfrm>
        </p:grpSpPr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1854A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7"/>
                    <a:ext cx="6181023" cy="551460"/>
                    <a:chOff x="705000" y="1379608"/>
                    <a:chExt cx="6166557" cy="795843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3"/>
                      <a:chOff x="1779997" y="1379608"/>
                      <a:chExt cx="5278076" cy="795843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9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dirty="0" smtClean="0">
                    <a:latin typeface="Microsoft Sans Serif" pitchFamily="34" charset="0"/>
                    <a:cs typeface="Microsoft Sans Serif" pitchFamily="34" charset="0"/>
                  </a:rPr>
                  <a:t>xyz</a:t>
                </a:r>
                <a:endParaRPr lang="en-US" sz="1400" dirty="0" smtClean="0">
                  <a:latin typeface="Microsoft Sans Serif" pitchFamily="34" charset="0"/>
                  <a:cs typeface="Microsoft Sans Serif" pitchFamily="34" charset="0"/>
                </a:endParaRP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1854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8" name="Rectangle 27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5054" y="874812"/>
            <a:ext cx="91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inference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0790" y="6069196"/>
            <a:ext cx="85148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[5] Z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, “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, 2013.</a:t>
            </a:r>
          </a:p>
          <a:p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40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068656" y="4077072"/>
            <a:ext cx="2909076" cy="864096"/>
          </a:xfrm>
          <a:prstGeom prst="round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Initialize number of clusters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Initialize hyper-parameters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Initialize responsibilities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2280878" y="2708920"/>
            <a:ext cx="484632" cy="1166937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54943" y="1361234"/>
            <a:ext cx="8637537" cy="1203670"/>
            <a:chOff x="254943" y="1145210"/>
            <a:chExt cx="8637537" cy="1203670"/>
          </a:xfrm>
        </p:grpSpPr>
        <p:grpSp>
          <p:nvGrpSpPr>
            <p:cNvPr id="44" name="Group 43"/>
            <p:cNvGrpSpPr/>
            <p:nvPr/>
          </p:nvGrpSpPr>
          <p:grpSpPr>
            <a:xfrm>
              <a:off x="254943" y="1145210"/>
              <a:ext cx="8637537" cy="1203670"/>
              <a:chOff x="-108520" y="1145216"/>
              <a:chExt cx="8637537" cy="120367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-108520" y="1145216"/>
                <a:ext cx="8637537" cy="1203670"/>
                <a:chOff x="-108520" y="1145216"/>
                <a:chExt cx="8637537" cy="1203670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1119737" y="1145216"/>
                  <a:ext cx="7409280" cy="1203666"/>
                  <a:chOff x="1119737" y="1233790"/>
                  <a:chExt cx="7409280" cy="899066"/>
                </a:xfrm>
              </p:grpSpPr>
              <p:cxnSp>
                <p:nvCxnSpPr>
                  <p:cNvPr id="21" name="Straight Arrow Connector 20"/>
                  <p:cNvCxnSpPr>
                    <a:stCxn id="83" idx="3"/>
                    <a:endCxn id="84" idx="1"/>
                  </p:cNvCxnSpPr>
                  <p:nvPr/>
                </p:nvCxnSpPr>
                <p:spPr>
                  <a:xfrm>
                    <a:off x="2771799" y="1857125"/>
                    <a:ext cx="412997" cy="0"/>
                  </a:xfrm>
                  <a:prstGeom prst="straightConnector1">
                    <a:avLst/>
                  </a:prstGeom>
                  <a:ln w="34925">
                    <a:solidFill>
                      <a:srgbClr val="1854A6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4" name="Group 73"/>
                  <p:cNvGrpSpPr/>
                  <p:nvPr/>
                </p:nvGrpSpPr>
                <p:grpSpPr>
                  <a:xfrm>
                    <a:off x="1119737" y="1233790"/>
                    <a:ext cx="7409280" cy="899066"/>
                    <a:chOff x="850755" y="1031483"/>
                    <a:chExt cx="7409280" cy="899066"/>
                  </a:xfrm>
                </p:grpSpPr>
                <p:grpSp>
                  <p:nvGrpSpPr>
                    <p:cNvPr id="75" name="Group 74"/>
                    <p:cNvGrpSpPr/>
                    <p:nvPr/>
                  </p:nvGrpSpPr>
                  <p:grpSpPr>
                    <a:xfrm>
                      <a:off x="850755" y="1379088"/>
                      <a:ext cx="6181023" cy="551460"/>
                      <a:chOff x="705000" y="1379608"/>
                      <a:chExt cx="6166557" cy="795842"/>
                    </a:xfrm>
                  </p:grpSpPr>
                  <p:cxnSp>
                    <p:nvCxnSpPr>
                      <p:cNvPr id="79" name="Straight Arrow Connector 78"/>
                      <p:cNvCxnSpPr>
                        <a:stCxn id="84" idx="3"/>
                        <a:endCxn id="85" idx="1"/>
                      </p:cNvCxnSpPr>
                      <p:nvPr/>
                    </p:nvCxnSpPr>
                    <p:spPr>
                      <a:xfrm>
                        <a:off x="4724324" y="1777529"/>
                        <a:ext cx="387274" cy="0"/>
                      </a:xfrm>
                      <a:prstGeom prst="straightConnector1">
                        <a:avLst/>
                      </a:prstGeom>
                      <a:ln w="34925">
                        <a:solidFill>
                          <a:srgbClr val="1854A6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/>
                      <p:cNvCxnSpPr>
                        <a:stCxn id="85" idx="3"/>
                        <a:endCxn id="78" idx="2"/>
                      </p:cNvCxnSpPr>
                      <p:nvPr/>
                    </p:nvCxnSpPr>
                    <p:spPr>
                      <a:xfrm>
                        <a:off x="6410001" y="1777529"/>
                        <a:ext cx="461556" cy="2"/>
                      </a:xfrm>
                      <a:prstGeom prst="straightConnector1">
                        <a:avLst/>
                      </a:prstGeom>
                      <a:ln w="34925">
                        <a:solidFill>
                          <a:srgbClr val="1854A6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Group 80"/>
                      <p:cNvGrpSpPr/>
                      <p:nvPr/>
                    </p:nvGrpSpPr>
                    <p:grpSpPr>
                      <a:xfrm>
                        <a:off x="1131925" y="1379608"/>
                        <a:ext cx="5278076" cy="795842"/>
                        <a:chOff x="1779997" y="1379608"/>
                        <a:chExt cx="5278076" cy="795842"/>
                      </a:xfrm>
                    </p:grpSpPr>
                    <p:sp>
                      <p:nvSpPr>
                        <p:cNvPr id="83" name="Rounded Rectangle 82"/>
                        <p:cNvSpPr/>
                        <p:nvPr/>
                      </p:nvSpPr>
                      <p:spPr>
                        <a:xfrm>
                          <a:off x="1779997" y="1379608"/>
                          <a:ext cx="1221270" cy="795842"/>
                        </a:xfrm>
                        <a:prstGeom prst="roundRect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 u="sng" dirty="0" smtClean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  <a:p>
                          <a:pPr algn="ctr"/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Initialization</a:t>
                          </a:r>
                          <a:endParaRPr lang="en-US" sz="1400" u="sng" dirty="0" smtClean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  <a:p>
                          <a:pPr algn="ctr"/>
                          <a:endParaRPr lang="en-US" sz="1400" u="sng" dirty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</p:txBody>
                    </p:sp>
                    <p:sp>
                      <p:nvSpPr>
                        <p:cNvPr id="84" name="Rounded Rectangle 83"/>
                        <p:cNvSpPr/>
                        <p:nvPr/>
                      </p:nvSpPr>
                      <p:spPr>
                        <a:xfrm>
                          <a:off x="3413297" y="1379608"/>
                          <a:ext cx="1959100" cy="795842"/>
                        </a:xfrm>
                        <a:prstGeom prst="roundRect">
                          <a:avLst/>
                        </a:prstGeom>
                        <a:solidFill>
                          <a:srgbClr val="1854A6"/>
                        </a:solidFill>
                        <a:ln>
                          <a:solidFill>
                            <a:srgbClr val="1854A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Optimization </a:t>
                          </a:r>
                          <a:r>
                            <a:rPr lang="en-US" sz="1400" dirty="0">
                              <a:latin typeface="Microsoft Sans Serif" pitchFamily="34" charset="0"/>
                              <a:cs typeface="Microsoft Sans Serif" pitchFamily="34" charset="0"/>
                            </a:rPr>
                            <a:t>of the </a:t>
                          </a:r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variational posterior </a:t>
                          </a:r>
                          <a:r>
                            <a:rPr lang="en-US" sz="1400" dirty="0">
                              <a:latin typeface="Microsoft Sans Serif" pitchFamily="34" charset="0"/>
                              <a:cs typeface="Microsoft Sans Serif" pitchFamily="34" charset="0"/>
                            </a:rPr>
                            <a:t>d</a:t>
                          </a:r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istribution</a:t>
                          </a:r>
                        </a:p>
                      </p:txBody>
                    </p:sp>
                    <p:sp>
                      <p:nvSpPr>
                        <p:cNvPr id="85" name="Rounded Rectangle 84"/>
                        <p:cNvSpPr/>
                        <p:nvPr/>
                      </p:nvSpPr>
                      <p:spPr>
                        <a:xfrm>
                          <a:off x="5759671" y="1379608"/>
                          <a:ext cx="1298402" cy="795842"/>
                        </a:xfrm>
                        <a:prstGeom prst="roundRect">
                          <a:avLst/>
                        </a:prstGeom>
                        <a:solidFill>
                          <a:srgbClr val="1854A6"/>
                        </a:solidFill>
                        <a:ln>
                          <a:solidFill>
                            <a:srgbClr val="1854A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Variational lower bound </a:t>
                          </a:r>
                          <a:r>
                            <a:rPr lang="en-US" sz="1400" dirty="0">
                              <a:latin typeface="Microsoft Sans Serif" pitchFamily="34" charset="0"/>
                              <a:cs typeface="Microsoft Sans Serif" pitchFamily="34" charset="0"/>
                            </a:rPr>
                            <a:t>e</a:t>
                          </a:r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valuation</a:t>
                          </a:r>
                          <a:endParaRPr lang="en-US" sz="1400" u="sng" dirty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</p:txBody>
                    </p:sp>
                  </p:grpSp>
                  <p:cxnSp>
                    <p:nvCxnSpPr>
                      <p:cNvPr id="82" name="Straight Arrow Connector 81"/>
                      <p:cNvCxnSpPr>
                        <a:stCxn id="37" idx="5"/>
                        <a:endCxn id="83" idx="1"/>
                      </p:cNvCxnSpPr>
                      <p:nvPr/>
                    </p:nvCxnSpPr>
                    <p:spPr>
                      <a:xfrm flipV="1">
                        <a:off x="705000" y="1777529"/>
                        <a:ext cx="426926" cy="5"/>
                      </a:xfrm>
                      <a:prstGeom prst="straightConnector1">
                        <a:avLst/>
                      </a:prstGeom>
                      <a:ln w="34925">
                        <a:solidFill>
                          <a:srgbClr val="1854A6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043134" y="1031483"/>
                      <a:ext cx="136966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1854A6"/>
                          </a:solidFill>
                          <a:cs typeface="Microsoft Sans Serif" pitchFamily="34" charset="0"/>
                        </a:rPr>
                        <a:t>Repeat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rgbClr val="1854A6"/>
                          </a:solidFill>
                          <a:cs typeface="Microsoft Sans Serif" pitchFamily="34" charset="0"/>
                        </a:rPr>
                        <a:t>Until convergence </a:t>
                      </a:r>
                      <a:endParaRPr lang="en-US" sz="1200" b="1" dirty="0">
                        <a:solidFill>
                          <a:srgbClr val="1854A6"/>
                        </a:solidFill>
                        <a:cs typeface="Microsoft Sans Serif" pitchFamily="34" charset="0"/>
                      </a:endParaRPr>
                    </a:p>
                  </p:txBody>
                </p:sp>
                <p:sp>
                  <p:nvSpPr>
                    <p:cNvPr id="78" name="Flowchart: Data 77"/>
                    <p:cNvSpPr/>
                    <p:nvPr/>
                  </p:nvSpPr>
                  <p:spPr>
                    <a:xfrm>
                      <a:off x="6895306" y="1379089"/>
                      <a:ext cx="1364729" cy="551460"/>
                    </a:xfrm>
                    <a:prstGeom prst="flowChartInputOutput">
                      <a:avLst/>
                    </a:prstGeom>
                    <a:solidFill>
                      <a:srgbClr val="1854A6"/>
                    </a:solidFill>
                    <a:ln>
                      <a:solidFill>
                        <a:srgbClr val="1854A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Color </a:t>
                      </a:r>
                    </a:p>
                    <a:p>
                      <a:pPr algn="ctr"/>
                      <a:r>
                        <a:rPr lang="sv-SE" sz="14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clusters</a:t>
                      </a:r>
                      <a:endParaRPr lang="en-US" sz="14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p:txBody>
                </p:sp>
              </p:grpSp>
            </p:grpSp>
            <p:sp>
              <p:nvSpPr>
                <p:cNvPr id="37" name="Flowchart: Data 36"/>
                <p:cNvSpPr/>
                <p:nvPr/>
              </p:nvSpPr>
              <p:spPr>
                <a:xfrm>
                  <a:off x="-108520" y="1610592"/>
                  <a:ext cx="1364729" cy="738294"/>
                </a:xfrm>
                <a:prstGeom prst="flowChartInputOutput">
                  <a:avLst/>
                </a:prstGeom>
                <a:solidFill>
                  <a:srgbClr val="1854A6"/>
                </a:solidFill>
                <a:ln>
                  <a:solidFill>
                    <a:srgbClr val="1854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latin typeface="Microsoft Sans Serif" pitchFamily="34" charset="0"/>
                      <a:cs typeface="Microsoft Sans Serif" pitchFamily="34" charset="0"/>
                    </a:rPr>
                    <a:t>xyz</a:t>
                  </a:r>
                </a:p>
                <a:p>
                  <a:pPr algn="ctr"/>
                  <a:r>
                    <a:rPr lang="en-US" sz="1400" dirty="0" smtClean="0">
                      <a:latin typeface="Microsoft Sans Serif" pitchFamily="34" charset="0"/>
                      <a:cs typeface="Microsoft Sans Serif" pitchFamily="34" charset="0"/>
                    </a:rPr>
                    <a:t>data</a:t>
                  </a:r>
                  <a:endParaRPr lang="en-US" sz="1400" dirty="0">
                    <a:latin typeface="Microsoft Sans Serif" pitchFamily="34" charset="0"/>
                    <a:cs typeface="Microsoft Sans Serif" pitchFamily="34" charset="0"/>
                  </a:endParaRPr>
                </a:p>
              </p:txBody>
            </p:sp>
          </p:grpSp>
          <p:cxnSp>
            <p:nvCxnSpPr>
              <p:cNvPr id="23" name="Elbow Connector 22"/>
              <p:cNvCxnSpPr>
                <a:stCxn id="84" idx="1"/>
                <a:endCxn id="78" idx="2"/>
              </p:cNvCxnSpPr>
              <p:nvPr/>
            </p:nvCxnSpPr>
            <p:spPr>
              <a:xfrm rot="10800000" flipH="1" flipV="1">
                <a:off x="3184795" y="1979734"/>
                <a:ext cx="4115965" cy="2"/>
              </a:xfrm>
              <a:prstGeom prst="bentConnector5">
                <a:avLst>
                  <a:gd name="adj1" fmla="val -5554"/>
                  <a:gd name="adj2" fmla="val -29887300000"/>
                  <a:gd name="adj3" fmla="val 93256"/>
                </a:avLst>
              </a:prstGeom>
              <a:ln w="34925">
                <a:solidFill>
                  <a:srgbClr val="1854A6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Straight Arrow Connector 2"/>
            <p:cNvCxnSpPr/>
            <p:nvPr/>
          </p:nvCxnSpPr>
          <p:spPr>
            <a:xfrm flipH="1">
              <a:off x="4371635" y="1378868"/>
              <a:ext cx="488397" cy="0"/>
            </a:xfrm>
            <a:prstGeom prst="straightConnector1">
              <a:avLst/>
            </a:prstGeom>
            <a:ln w="34925">
              <a:solidFill>
                <a:srgbClr val="1854A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2" name="Rectangle 3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8" name="Rectangle 27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5054" y="874812"/>
            <a:ext cx="91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inference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30790" y="6069196"/>
            <a:ext cx="85148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[5] Z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, “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, 2013.</a:t>
            </a:r>
          </a:p>
          <a:p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43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33"/>
          <p:cNvSpPr/>
          <p:nvPr/>
        </p:nvSpPr>
        <p:spPr>
          <a:xfrm>
            <a:off x="4328514" y="2711599"/>
            <a:ext cx="484632" cy="1166937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110541" y="4082033"/>
            <a:ext cx="2909075" cy="859135"/>
          </a:xfrm>
          <a:prstGeom prst="round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Maximize the </a:t>
            </a:r>
            <a:r>
              <a:rPr lang="en-GB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variational lower </a:t>
            </a:r>
            <a:r>
              <a:rPr lang="en-GB" sz="1400" dirty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bound on free energy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Evaluate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the 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responsibilities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Update the hyper-parameters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54943" y="1366195"/>
            <a:ext cx="8637537" cy="1203670"/>
            <a:chOff x="-108520" y="1145216"/>
            <a:chExt cx="8637537" cy="1203670"/>
          </a:xfrm>
        </p:grpSpPr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1854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dirty="0" smtClean="0">
                    <a:latin typeface="Microsoft Sans Serif" pitchFamily="34" charset="0"/>
                    <a:cs typeface="Microsoft Sans Serif" pitchFamily="34" charset="0"/>
                  </a:rPr>
                  <a:t>xyz</a:t>
                </a:r>
                <a:endParaRPr lang="en-US" sz="1400" dirty="0" smtClean="0">
                  <a:latin typeface="Microsoft Sans Serif" pitchFamily="34" charset="0"/>
                  <a:cs typeface="Microsoft Sans Serif" pitchFamily="34" charset="0"/>
                </a:endParaRP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</p:grpSp>
      <p:cxnSp>
        <p:nvCxnSpPr>
          <p:cNvPr id="29" name="Straight Arrow Connector 28"/>
          <p:cNvCxnSpPr/>
          <p:nvPr/>
        </p:nvCxnSpPr>
        <p:spPr>
          <a:xfrm flipH="1">
            <a:off x="4371635" y="1594892"/>
            <a:ext cx="488397" cy="0"/>
          </a:xfrm>
          <a:prstGeom prst="straightConnector1">
            <a:avLst/>
          </a:prstGeom>
          <a:ln w="34925">
            <a:solidFill>
              <a:srgbClr val="1854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30790" y="6069196"/>
            <a:ext cx="85148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[5] Z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, “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, 2013.</a:t>
            </a:r>
          </a:p>
          <a:p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3" name="Rectangle 3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5054" y="874812"/>
            <a:ext cx="91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inference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6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7554872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488033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40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365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8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510504"/>
              </p:ext>
            </p:extLst>
          </p:nvPr>
        </p:nvGraphicFramePr>
        <p:xfrm>
          <a:off x="6169682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96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673"/>
              </p:ext>
            </p:extLst>
          </p:nvPr>
        </p:nvGraphicFramePr>
        <p:xfrm>
          <a:off x="870837" y="4238230"/>
          <a:ext cx="4206732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User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                      Display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208300"/>
              </p:ext>
            </p:extLst>
          </p:nvPr>
        </p:nvGraphicFramePr>
        <p:xfrm>
          <a:off x="4937268" y="4680712"/>
          <a:ext cx="373918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2792"/>
                <a:gridCol w="1246396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                  </a:t>
                      </a: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camera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view</a:t>
                      </a:r>
                    </a:p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421522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77" name="Rectangle 76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91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angle 91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94" name="Oval 93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0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7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5096323" y="4082033"/>
            <a:ext cx="2909075" cy="859135"/>
          </a:xfrm>
          <a:prstGeom prst="round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Check for convergence 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54943" y="1366220"/>
            <a:ext cx="8637537" cy="1203670"/>
            <a:chOff x="-108520" y="1145216"/>
            <a:chExt cx="8637537" cy="1203670"/>
          </a:xfrm>
        </p:grpSpPr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1854A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dirty="0" smtClean="0">
                    <a:latin typeface="Microsoft Sans Serif" pitchFamily="34" charset="0"/>
                    <a:cs typeface="Microsoft Sans Serif" pitchFamily="34" charset="0"/>
                  </a:rPr>
                  <a:t>xyz</a:t>
                </a:r>
                <a:endParaRPr lang="en-US" sz="1400" dirty="0" smtClean="0">
                  <a:latin typeface="Microsoft Sans Serif" pitchFamily="34" charset="0"/>
                  <a:cs typeface="Microsoft Sans Serif" pitchFamily="34" charset="0"/>
                </a:endParaRP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1854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 flipH="1">
            <a:off x="4371635" y="1585367"/>
            <a:ext cx="488397" cy="0"/>
          </a:xfrm>
          <a:prstGeom prst="straightConnector1">
            <a:avLst/>
          </a:prstGeom>
          <a:ln w="34925">
            <a:solidFill>
              <a:srgbClr val="1854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own Arrow 29"/>
          <p:cNvSpPr/>
          <p:nvPr/>
        </p:nvSpPr>
        <p:spPr>
          <a:xfrm>
            <a:off x="6319242" y="2711624"/>
            <a:ext cx="484632" cy="1166937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4" name="Rectangle 3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5054" y="874812"/>
            <a:ext cx="91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inference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30790" y="6069196"/>
            <a:ext cx="85148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[5] Z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, “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, 2013.</a:t>
            </a:r>
          </a:p>
          <a:p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18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254943" y="1361234"/>
            <a:ext cx="8637537" cy="1203670"/>
            <a:chOff x="-108520" y="1145216"/>
            <a:chExt cx="8637537" cy="1203670"/>
          </a:xfrm>
        </p:grpSpPr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1854A6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alpha val="0"/>
                      </a:schemeClr>
                    </a:solidFill>
                    <a:tailEnd type="none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xyz</a:t>
                </a: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 flipH="1">
            <a:off x="4371635" y="1594892"/>
            <a:ext cx="488397" cy="0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403482" y="2201081"/>
            <a:ext cx="260742" cy="3783"/>
          </a:xfrm>
          <a:prstGeom prst="straightConnector1">
            <a:avLst/>
          </a:prstGeom>
          <a:ln w="34925">
            <a:solidFill>
              <a:srgbClr val="1854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33" name="Rectangle 32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6" name="Rectangle 3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5054" y="874812"/>
            <a:ext cx="91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inference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30790" y="6069196"/>
            <a:ext cx="85148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[5] Z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, “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, 2013.</a:t>
            </a:r>
          </a:p>
          <a:p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85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254943" y="1361234"/>
            <a:ext cx="8637537" cy="1203670"/>
            <a:chOff x="-108520" y="1145216"/>
            <a:chExt cx="8637537" cy="1203670"/>
          </a:xfrm>
        </p:grpSpPr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1854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1854A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xyz</a:t>
                </a: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27" name="Rectangle 26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5054" y="874812"/>
            <a:ext cx="91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inference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0790" y="6069196"/>
            <a:ext cx="851482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[5] Z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, “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100" b="1" dirty="0" smtClean="0"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100" b="1" dirty="0">
                <a:latin typeface="Utsaah" pitchFamily="34" charset="0"/>
                <a:cs typeface="Utsaah" pitchFamily="34" charset="0"/>
              </a:rPr>
              <a:t>, 2013.</a:t>
            </a:r>
          </a:p>
          <a:p>
            <a:endParaRPr lang="en-US" sz="1100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15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Future directions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1397575"/>
            <a:ext cx="7128792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Improve color classification performance </a:t>
            </a: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Improve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computational efficiency of color classification</a:t>
            </a: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r>
              <a:rPr lang="sv-SE" sz="2000" dirty="0">
                <a:latin typeface="Microsoft Sans Serif" pitchFamily="34" charset="0"/>
                <a:cs typeface="Microsoft Sans Serif" pitchFamily="34" charset="0"/>
              </a:rPr>
              <a:t>Improve depth sub-clustering 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Improve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temporal depth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consistency</a:t>
            </a: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endParaRPr lang="sv-SE" sz="2000" dirty="0">
              <a:latin typeface="Microsoft Sans Serif" pitchFamily="34" charset="0"/>
              <a:cs typeface="Microsoft Sans Serif" pitchFamily="34" charset="0"/>
            </a:endParaRPr>
          </a:p>
          <a:p>
            <a:endParaRPr lang="en-US" sz="1600" dirty="0" smtClean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2" name="Rectangle 1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Y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32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Dirichlet plot details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12" name="Rectangle 11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Z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0789" y="1052736"/>
                <a:ext cx="7858217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600" dirty="0">
                    <a:latin typeface="Microsoft Sans Serif" pitchFamily="34" charset="0"/>
                    <a:cs typeface="Microsoft Sans Serif" pitchFamily="34" charset="0"/>
                  </a:rPr>
                  <a:t>For probability density function of Dirichlet distribution </a:t>
                </a:r>
                <a14:m>
                  <m:oMath xmlns:m="http://schemas.openxmlformats.org/officeDocument/2006/math">
                    <m:r>
                      <a:rPr lang="el-GR" sz="1600" b="0" i="1">
                        <a:latin typeface="Cambria Math"/>
                        <a:ea typeface="Cambria Math"/>
                        <a:cs typeface="Microsoft Sans Serif" pitchFamily="34" charset="0"/>
                      </a:rPr>
                      <m:t>𝛼</m:t>
                    </m:r>
                    <m:r>
                      <a:rPr lang="sv-SE" sz="1600" b="0" i="1">
                        <a:latin typeface="Cambria Math"/>
                        <a:cs typeface="Microsoft Sans Serif" pitchFamily="34" charset="0"/>
                      </a:rPr>
                      <m:t>=[2 10 15]</m:t>
                    </m:r>
                  </m:oMath>
                </a14:m>
                <a:r>
                  <a:rPr lang="en-US" sz="1600" dirty="0">
                    <a:latin typeface="Microsoft Sans Serif" pitchFamily="34" charset="0"/>
                    <a:cs typeface="Microsoft Sans Serif" pitchFamily="34" charset="0"/>
                  </a:rPr>
                  <a:t>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For probability density function of Dirichlet mixture model parameters</a:t>
                </a:r>
                <a:r>
                  <a:rPr lang="en-US" sz="1600" dirty="0">
                    <a:latin typeface="Microsoft Sans Serif" pitchFamily="34" charset="0"/>
                    <a:cs typeface="Microsoft Sans Serif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 smtClean="0">
                            <a:latin typeface="Cambria Math"/>
                            <a:cs typeface="Microsoft Sans Serif" pitchFamily="34" charset="0"/>
                          </a:rPr>
                        </m:ctrlPr>
                      </m:sSubPr>
                      <m:e>
                        <m:r>
                          <a:rPr lang="sv-SE" sz="1600" b="0" i="1" smtClean="0">
                            <a:latin typeface="Cambria Math"/>
                            <a:cs typeface="Microsoft Sans Serif" pitchFamily="34" charset="0"/>
                          </a:rPr>
                          <m:t> </m:t>
                        </m:r>
                        <m:r>
                          <a:rPr lang="el-GR" sz="1600" b="0" i="1" smtClean="0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𝛼</m:t>
                        </m:r>
                      </m:e>
                      <m:sub>
                        <m:r>
                          <a:rPr lang="sv-SE" sz="1600" b="0" i="1">
                            <a:latin typeface="Cambria Math"/>
                            <a:cs typeface="Microsoft Sans Serif" pitchFamily="34" charset="0"/>
                          </a:rPr>
                          <m:t>1</m:t>
                        </m:r>
                      </m:sub>
                    </m:sSub>
                    <m:r>
                      <a:rPr lang="sv-SE" sz="1600" b="0" i="1">
                        <a:latin typeface="Cambria Math"/>
                        <a:cs typeface="Microsoft Sans Serif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sv-SE" sz="1600" i="1" smtClean="0">
                            <a:latin typeface="Cambria Math"/>
                            <a:cs typeface="Microsoft Sans Serif" pitchFamily="34" charset="0"/>
                          </a:rPr>
                        </m:ctrlPr>
                      </m:dPr>
                      <m:e>
                        <m:r>
                          <a:rPr lang="sv-SE" sz="1600" b="0" i="1" smtClean="0">
                            <a:latin typeface="Cambria Math"/>
                            <a:cs typeface="Microsoft Sans Serif" pitchFamily="34" charset="0"/>
                          </a:rPr>
                          <m:t>6 2 4</m:t>
                        </m:r>
                      </m:e>
                    </m:d>
                  </m:oMath>
                </a14:m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/>
                            <a:cs typeface="Microsoft Sans Serif" pitchFamily="34" charset="0"/>
                          </a:rPr>
                        </m:ctrlPr>
                      </m:sSubPr>
                      <m:e>
                        <m:r>
                          <a:rPr lang="el-GR" sz="1600" b="0" i="1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𝛼</m:t>
                        </m:r>
                      </m:e>
                      <m:sub>
                        <m:r>
                          <a:rPr lang="sv-SE" sz="1600" b="0" i="1" smtClean="0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2</m:t>
                        </m:r>
                      </m:sub>
                    </m:sSub>
                    <m:r>
                      <a:rPr lang="sv-SE" sz="1600" b="0" i="1">
                        <a:latin typeface="Cambria Math"/>
                        <a:cs typeface="Microsoft Sans Serif" pitchFamily="34" charset="0"/>
                      </a:rPr>
                      <m:t>=[</m:t>
                    </m:r>
                    <m:r>
                      <a:rPr lang="sv-SE" sz="1600" b="0" i="1" smtClean="0">
                        <a:latin typeface="Cambria Math"/>
                        <a:cs typeface="Microsoft Sans Serif" pitchFamily="34" charset="0"/>
                      </a:rPr>
                      <m:t>3</m:t>
                    </m:r>
                    <m:r>
                      <a:rPr lang="sv-SE" sz="1600" b="0" i="1">
                        <a:latin typeface="Cambria Math"/>
                        <a:cs typeface="Microsoft Sans Serif" pitchFamily="34" charset="0"/>
                      </a:rPr>
                      <m:t> </m:t>
                    </m:r>
                    <m:r>
                      <a:rPr lang="sv-SE" sz="1600" b="0" i="1" smtClean="0">
                        <a:latin typeface="Cambria Math"/>
                        <a:cs typeface="Microsoft Sans Serif" pitchFamily="34" charset="0"/>
                      </a:rPr>
                      <m:t>8</m:t>
                    </m:r>
                    <m:r>
                      <a:rPr lang="sv-SE" sz="1600" b="0" i="1">
                        <a:latin typeface="Cambria Math"/>
                        <a:cs typeface="Microsoft Sans Serif" pitchFamily="34" charset="0"/>
                      </a:rPr>
                      <m:t> </m:t>
                    </m:r>
                    <m:r>
                      <a:rPr lang="sv-SE" sz="1600" b="0" i="1" smtClean="0">
                        <a:latin typeface="Cambria Math"/>
                        <a:cs typeface="Microsoft Sans Serif" pitchFamily="34" charset="0"/>
                      </a:rPr>
                      <m:t>5</m:t>
                    </m:r>
                    <m:r>
                      <a:rPr lang="sv-SE" sz="1600" b="0" i="1">
                        <a:latin typeface="Cambria Math"/>
                        <a:cs typeface="Microsoft Sans Serif" pitchFamily="34" charset="0"/>
                      </a:rPr>
                      <m:t>]</m:t>
                    </m:r>
                  </m:oMath>
                </a14:m>
                <a:r>
                  <a:rPr lang="en-US" sz="1600" dirty="0">
                    <a:latin typeface="Microsoft Sans Serif" pitchFamily="34" charset="0"/>
                    <a:cs typeface="Microsoft Sans Serif" pitchFamily="34" charset="0"/>
                  </a:rPr>
                  <a:t> </a:t>
                </a:r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with mixture weights</a:t>
                </a:r>
                <a:r>
                  <a:rPr lang="en-US" sz="1600" dirty="0">
                    <a:latin typeface="Microsoft Sans Serif" pitchFamily="34" charset="0"/>
                    <a:cs typeface="Microsoft Sans Serif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 smtClean="0">
                            <a:latin typeface="Cambria Math"/>
                            <a:cs typeface="Microsoft Sans Serif" pitchFamily="34" charset="0"/>
                          </a:rPr>
                        </m:ctrlPr>
                      </m:sSubPr>
                      <m:e>
                        <m:r>
                          <a:rPr lang="el-GR" sz="1600" b="0" i="1" smtClean="0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𝜋</m:t>
                        </m:r>
                      </m:e>
                      <m:sub>
                        <m:r>
                          <a:rPr lang="sv-SE" sz="1600" b="0" i="1" smtClean="0">
                            <a:latin typeface="Cambria Math"/>
                            <a:cs typeface="Microsoft Sans Serif" pitchFamily="34" charset="0"/>
                          </a:rPr>
                          <m:t>1</m:t>
                        </m:r>
                      </m:sub>
                    </m:sSub>
                    <m:r>
                      <a:rPr lang="sv-SE" sz="1600" b="0" i="1" smtClean="0">
                        <a:latin typeface="Cambria Math"/>
                        <a:cs typeface="Microsoft Sans Serif" pitchFamily="34" charset="0"/>
                      </a:rPr>
                      <m:t>=0.3</m:t>
                    </m:r>
                  </m:oMath>
                </a14:m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 </a:t>
                </a:r>
                <a:r>
                  <a:rPr lang="en-US" sz="1600" dirty="0">
                    <a:latin typeface="Microsoft Sans Serif" pitchFamily="34" charset="0"/>
                    <a:cs typeface="Microsoft Sans Serif" pitchFamily="34" charset="0"/>
                  </a:rPr>
                  <a:t> </a:t>
                </a:r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600" i="1">
                            <a:latin typeface="Cambria Math"/>
                            <a:cs typeface="Microsoft Sans Serif" pitchFamily="34" charset="0"/>
                          </a:rPr>
                        </m:ctrlPr>
                      </m:sSubPr>
                      <m:e>
                        <m:r>
                          <a:rPr lang="el-GR" sz="1600" b="0" i="1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𝜋</m:t>
                        </m:r>
                      </m:e>
                      <m:sub>
                        <m:r>
                          <a:rPr lang="sv-SE" sz="1600" b="0" i="1" smtClean="0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2</m:t>
                        </m:r>
                      </m:sub>
                    </m:sSub>
                    <m:r>
                      <a:rPr lang="sv-SE" sz="1600" b="0" i="1">
                        <a:latin typeface="Cambria Math"/>
                        <a:cs typeface="Microsoft Sans Serif" pitchFamily="34" charset="0"/>
                      </a:rPr>
                      <m:t>=0.</m:t>
                    </m:r>
                    <m:r>
                      <a:rPr lang="sv-SE" sz="1600" b="0" i="1" smtClean="0">
                        <a:latin typeface="Cambria Math"/>
                        <a:cs typeface="Microsoft Sans Serif" pitchFamily="34" charset="0"/>
                      </a:rPr>
                      <m:t>7</m:t>
                    </m:r>
                  </m:oMath>
                </a14:m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, respectively.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  <a:p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89" y="1052736"/>
                <a:ext cx="7858217" cy="1077218"/>
              </a:xfrm>
              <a:prstGeom prst="rect">
                <a:avLst/>
              </a:prstGeom>
              <a:blipFill rotWithShape="1">
                <a:blip r:embed="rId3"/>
                <a:stretch>
                  <a:fillRect l="-233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4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Depth image based rendering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pic>
        <p:nvPicPr>
          <p:cNvPr id="160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72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97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445046" y="908720"/>
            <a:ext cx="2989684" cy="5061520"/>
            <a:chOff x="5557614" y="1368883"/>
            <a:chExt cx="2989684" cy="5061520"/>
          </a:xfrm>
        </p:grpSpPr>
        <p:pic>
          <p:nvPicPr>
            <p:cNvPr id="16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18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4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6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5" name="Group 174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187" name="Table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13882"/>
              </p:ext>
            </p:extLst>
          </p:nvPr>
        </p:nvGraphicFramePr>
        <p:xfrm>
          <a:off x="1057114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89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37" y="3991666"/>
            <a:ext cx="992735" cy="6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477432"/>
              </p:ext>
            </p:extLst>
          </p:nvPr>
        </p:nvGraphicFramePr>
        <p:xfrm>
          <a:off x="-175300" y="4680712"/>
          <a:ext cx="373918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2792"/>
                <a:gridCol w="1246396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                  </a:t>
                      </a: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camera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view</a:t>
                      </a:r>
                    </a:p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2415952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349113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282602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44" name="Rectangle 43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72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97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445046" y="908720"/>
            <a:ext cx="2989684" cy="5061520"/>
            <a:chOff x="5557614" y="1368883"/>
            <a:chExt cx="2989684" cy="5061520"/>
          </a:xfrm>
        </p:grpSpPr>
        <p:pic>
          <p:nvPicPr>
            <p:cNvPr id="16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18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4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5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6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5" name="Group 174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5464721" y="1333823"/>
            <a:ext cx="3679279" cy="14516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epth pixels represent shortest distance between object points and the camera plane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To be estimated from multiview imagery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415952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349113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282602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623943" y="2383521"/>
            <a:ext cx="1433063" cy="1149118"/>
            <a:chOff x="3563888" y="2383521"/>
            <a:chExt cx="1433063" cy="1149118"/>
          </a:xfrm>
        </p:grpSpPr>
        <p:sp>
          <p:nvSpPr>
            <p:cNvPr id="46" name="TextBox 45"/>
            <p:cNvSpPr txBox="1"/>
            <p:nvPr/>
          </p:nvSpPr>
          <p:spPr>
            <a:xfrm>
              <a:off x="3563888" y="2383521"/>
              <a:ext cx="1433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crosoft Sans Serif" pitchFamily="34" charset="0"/>
                  <a:cs typeface="Microsoft Sans Serif" pitchFamily="34" charset="0"/>
                </a:rPr>
                <a:t>Depth image</a:t>
              </a:r>
              <a:endParaRPr lang="en-US" sz="16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736321" y="2734751"/>
              <a:ext cx="1116022" cy="797888"/>
              <a:chOff x="2915816" y="2744276"/>
              <a:chExt cx="1116022" cy="797888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9104" y="2744276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997" y="2802174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2839705"/>
                <a:ext cx="992734" cy="702459"/>
              </a:xfrm>
              <a:prstGeom prst="rect">
                <a:avLst/>
              </a:prstGeom>
            </p:spPr>
          </p:pic>
        </p:grpSp>
      </p:grp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61778"/>
              </p:ext>
            </p:extLst>
          </p:nvPr>
        </p:nvGraphicFramePr>
        <p:xfrm>
          <a:off x="1057114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610782"/>
              </p:ext>
            </p:extLst>
          </p:nvPr>
        </p:nvGraphicFramePr>
        <p:xfrm>
          <a:off x="-175300" y="4680712"/>
          <a:ext cx="373918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2792"/>
                <a:gridCol w="1246396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                  </a:t>
                      </a:r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  <a:p>
                      <a:pPr algn="ctr"/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Rectangle 50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Depth image based rendering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-3774" y="6246837"/>
            <a:ext cx="9130158" cy="532811"/>
            <a:chOff x="0" y="6125453"/>
            <a:chExt cx="9130158" cy="532811"/>
          </a:xfrm>
        </p:grpSpPr>
        <p:sp>
          <p:nvSpPr>
            <p:cNvPr id="59" name="Rectangle 58"/>
            <p:cNvSpPr/>
            <p:nvPr/>
          </p:nvSpPr>
          <p:spPr>
            <a:xfrm>
              <a:off x="0" y="6364899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53" y="6125453"/>
              <a:ext cx="532811" cy="532811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4996952" y="2437860"/>
            <a:ext cx="583160" cy="1247525"/>
            <a:chOff x="4996952" y="2426974"/>
            <a:chExt cx="583160" cy="1247525"/>
          </a:xfrm>
        </p:grpSpPr>
        <p:sp>
          <p:nvSpPr>
            <p:cNvPr id="62" name="Rectangle 61"/>
            <p:cNvSpPr/>
            <p:nvPr/>
          </p:nvSpPr>
          <p:spPr>
            <a:xfrm rot="10800000">
              <a:off x="5121370" y="2722075"/>
              <a:ext cx="290343" cy="70620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996952" y="2426974"/>
              <a:ext cx="5831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00" dirty="0" smtClean="0">
                  <a:latin typeface="Microsoft Sans Serif" pitchFamily="34" charset="0"/>
                  <a:cs typeface="Microsoft Sans Serif" pitchFamily="34" charset="0"/>
                </a:rPr>
                <a:t>Near</a:t>
              </a:r>
              <a:endParaRPr lang="en-US" sz="1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057005" y="3428278"/>
              <a:ext cx="4077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00" dirty="0" smtClean="0">
                  <a:latin typeface="Microsoft Sans Serif" pitchFamily="34" charset="0"/>
                  <a:cs typeface="Microsoft Sans Serif" pitchFamily="34" charset="0"/>
                </a:rPr>
                <a:t>Far</a:t>
              </a:r>
              <a:endParaRPr lang="en-US" sz="1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5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13644</TotalTime>
  <Words>3340</Words>
  <Application>Microsoft Office PowerPoint</Application>
  <PresentationFormat>On-screen Show (4:3)</PresentationFormat>
  <Paragraphs>873</Paragraphs>
  <Slides>74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6" baseType="lpstr">
      <vt:lpstr>Office Theme</vt:lpstr>
      <vt:lpstr>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Pravin Kumar Rana</dc:creator>
  <cp:lastModifiedBy>Pravin Kumar Rana</cp:lastModifiedBy>
  <cp:revision>710</cp:revision>
  <dcterms:created xsi:type="dcterms:W3CDTF">2012-11-09T16:54:51Z</dcterms:created>
  <dcterms:modified xsi:type="dcterms:W3CDTF">2013-05-14T09:18:02Z</dcterms:modified>
</cp:coreProperties>
</file>